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27" r:id="rId4"/>
  </p:sldMasterIdLst>
  <p:sldIdLst>
    <p:sldId id="257" r:id="rId5"/>
    <p:sldId id="269" r:id="rId6"/>
    <p:sldId id="270" r:id="rId7"/>
    <p:sldId id="271" r:id="rId8"/>
    <p:sldId id="272" r:id="rId9"/>
    <p:sldId id="273" r:id="rId10"/>
    <p:sldId id="274" r:id="rId11"/>
    <p:sldId id="313" r:id="rId12"/>
    <p:sldId id="258" r:id="rId13"/>
    <p:sldId id="275" r:id="rId14"/>
    <p:sldId id="276" r:id="rId15"/>
    <p:sldId id="277" r:id="rId16"/>
    <p:sldId id="291" r:id="rId17"/>
    <p:sldId id="292" r:id="rId18"/>
    <p:sldId id="294" r:id="rId19"/>
    <p:sldId id="293" r:id="rId20"/>
    <p:sldId id="295" r:id="rId21"/>
    <p:sldId id="296" r:id="rId22"/>
    <p:sldId id="297" r:id="rId23"/>
    <p:sldId id="298" r:id="rId24"/>
    <p:sldId id="299" r:id="rId25"/>
    <p:sldId id="287" r:id="rId26"/>
    <p:sldId id="288" r:id="rId27"/>
    <p:sldId id="289" r:id="rId28"/>
    <p:sldId id="290" r:id="rId29"/>
    <p:sldId id="259" r:id="rId30"/>
    <p:sldId id="260" r:id="rId31"/>
    <p:sldId id="261" r:id="rId32"/>
    <p:sldId id="262" r:id="rId33"/>
    <p:sldId id="263" r:id="rId34"/>
    <p:sldId id="264" r:id="rId35"/>
    <p:sldId id="265" r:id="rId36"/>
    <p:sldId id="266" r:id="rId37"/>
    <p:sldId id="267" r:id="rId38"/>
    <p:sldId id="268" r:id="rId39"/>
    <p:sldId id="314" r:id="rId40"/>
    <p:sldId id="315" r:id="rId41"/>
    <p:sldId id="316" r:id="rId42"/>
    <p:sldId id="317" r:id="rId43"/>
    <p:sldId id="318" r:id="rId44"/>
    <p:sldId id="319" r:id="rId45"/>
    <p:sldId id="320" r:id="rId46"/>
    <p:sldId id="321" r:id="rId47"/>
    <p:sldId id="301" r:id="rId48"/>
    <p:sldId id="303" r:id="rId49"/>
    <p:sldId id="304" r:id="rId50"/>
    <p:sldId id="302" r:id="rId51"/>
    <p:sldId id="305" r:id="rId52"/>
    <p:sldId id="306" r:id="rId53"/>
    <p:sldId id="311" r:id="rId54"/>
    <p:sldId id="307" r:id="rId55"/>
    <p:sldId id="308" r:id="rId56"/>
    <p:sldId id="309" r:id="rId57"/>
    <p:sldId id="310" r:id="rId58"/>
    <p:sldId id="278" r:id="rId59"/>
    <p:sldId id="279" r:id="rId60"/>
    <p:sldId id="280" r:id="rId61"/>
    <p:sldId id="281" r:id="rId62"/>
    <p:sldId id="283" r:id="rId63"/>
    <p:sldId id="282" r:id="rId64"/>
    <p:sldId id="285" r:id="rId65"/>
    <p:sldId id="286" r:id="rId66"/>
    <p:sldId id="31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4196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399807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010633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5015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861829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007459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9513941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1055987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25705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76795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44417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46114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8294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11576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3/28/2020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12463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5" name="Date Placeholder 4"/>
          <p:cNvSpPr>
            <a:spLocks noGrp="1"/>
          </p:cNvSpPr>
          <p:nvPr>
            <p:ph type="dt" sz="half" idx="10"/>
          </p:nvPr>
        </p:nvSpPr>
        <p:spPr/>
        <p:txBody>
          <a:bodyPr/>
          <a:lstStyle/>
          <a:p>
            <a:fld id="{E778CE86-875F-4587-BCF6-FA054AFC0D53}" type="datetime1">
              <a:rPr lang="en-US" smtClean="0"/>
              <a:pPr/>
              <a:t>3/28/2020</a:t>
            </a:fld>
            <a:endParaRPr lang="en-US" dirty="0"/>
          </a:p>
        </p:txBody>
      </p:sp>
    </p:spTree>
    <p:extLst>
      <p:ext uri="{BB962C8B-B14F-4D97-AF65-F5344CB8AC3E}">
        <p14:creationId xmlns:p14="http://schemas.microsoft.com/office/powerpoint/2010/main" val="56918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6FA2B21-3FCD-4721-B95C-427943F61125}" type="datetime1">
              <a:rPr lang="en-US" smtClean="0"/>
              <a:t>3/28/2020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6720808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raw.githubusercontent.com/evolvingstuff/RecurrentJava/master/datasets/text/PaulGraham.txt"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title"/>
          </p:nvPr>
        </p:nvSpPr>
        <p:spPr>
          <a:xfrm>
            <a:off x="6096000" y="2119313"/>
            <a:ext cx="5606877" cy="2805112"/>
          </a:xfrm>
          <a:solidFill>
            <a:schemeClr val="tx1"/>
          </a:solidFill>
          <a:ln>
            <a:noFill/>
          </a:ln>
          <a:effectLst/>
        </p:spPr>
        <p:txBody>
          <a:bodyPr>
            <a:normAutofit fontScale="90000"/>
          </a:bodyPr>
          <a:lstStyle/>
          <a:p>
            <a:pPr algn="ctr"/>
            <a:br>
              <a:rPr lang="en-US" sz="1300" dirty="0">
                <a:solidFill>
                  <a:schemeClr val="bg1"/>
                </a:solidFill>
                <a:latin typeface="Century Gothic" panose="020B0502020202020204" pitchFamily="34" charset="0"/>
              </a:rPr>
            </a:br>
            <a:r>
              <a:rPr lang="en-US" sz="4400" dirty="0">
                <a:solidFill>
                  <a:schemeClr val="bg1"/>
                </a:solidFill>
                <a:latin typeface="Century Gothic" panose="020B0502020202020204" pitchFamily="34" charset="0"/>
              </a:rPr>
              <a:t>RECURRENT</a:t>
            </a:r>
            <a:br>
              <a:rPr lang="en-US" sz="4400" dirty="0">
                <a:solidFill>
                  <a:schemeClr val="bg1"/>
                </a:solidFill>
                <a:latin typeface="Century Gothic" panose="020B0502020202020204" pitchFamily="34" charset="0"/>
              </a:rPr>
            </a:br>
            <a:r>
              <a:rPr lang="en-US" sz="4400" dirty="0">
                <a:solidFill>
                  <a:schemeClr val="bg1"/>
                </a:solidFill>
                <a:latin typeface="Century Gothic" panose="020B0502020202020204" pitchFamily="34" charset="0"/>
              </a:rPr>
              <a:t> NEURAL NETWORKS</a:t>
            </a:r>
            <a:br>
              <a:rPr lang="en-US" sz="4400" dirty="0">
                <a:solidFill>
                  <a:schemeClr val="bg1"/>
                </a:solidFill>
                <a:latin typeface="Century Gothic" panose="020B0502020202020204" pitchFamily="34" charset="0"/>
              </a:rPr>
            </a:br>
            <a:br>
              <a:rPr lang="en-US" sz="4400" dirty="0">
                <a:solidFill>
                  <a:schemeClr val="bg1"/>
                </a:solidFill>
                <a:latin typeface="Century Gothic" panose="020B0502020202020204" pitchFamily="34" charset="0"/>
              </a:rPr>
            </a:br>
            <a:r>
              <a:rPr lang="en-US" sz="2700" dirty="0">
                <a:solidFill>
                  <a:schemeClr val="bg1"/>
                </a:solidFill>
                <a:latin typeface="Century Gothic" panose="020B0502020202020204" pitchFamily="34" charset="0"/>
              </a:rPr>
              <a:t>The Unreasonable Effectiveness</a:t>
            </a:r>
            <a:br>
              <a:rPr lang="en-US" sz="2700" dirty="0">
                <a:solidFill>
                  <a:schemeClr val="bg1"/>
                </a:solidFill>
              </a:rPr>
            </a:br>
            <a:endParaRPr lang="en-US" sz="2700" dirty="0">
              <a:solidFill>
                <a:schemeClr val="bg1"/>
              </a:solidFill>
            </a:endParaRPr>
          </a:p>
        </p:txBody>
      </p:sp>
    </p:spTree>
    <p:extLst>
      <p:ext uri="{BB962C8B-B14F-4D97-AF65-F5344CB8AC3E}">
        <p14:creationId xmlns:p14="http://schemas.microsoft.com/office/powerpoint/2010/main" val="258428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1477-CB5B-4FB3-BC42-01AA0287E807}"/>
              </a:ext>
            </a:extLst>
          </p:cNvPr>
          <p:cNvSpPr>
            <a:spLocks noGrp="1"/>
          </p:cNvSpPr>
          <p:nvPr>
            <p:ph type="title"/>
          </p:nvPr>
        </p:nvSpPr>
        <p:spPr/>
        <p:txBody>
          <a:bodyPr/>
          <a:lstStyle/>
          <a:p>
            <a:r>
              <a:rPr lang="en-US" dirty="0"/>
              <a:t> Character Language Models</a:t>
            </a:r>
            <a:endParaRPr lang="en-IN" dirty="0"/>
          </a:p>
        </p:txBody>
      </p:sp>
      <p:sp>
        <p:nvSpPr>
          <p:cNvPr id="3" name="Content Placeholder 2">
            <a:extLst>
              <a:ext uri="{FF2B5EF4-FFF2-40B4-BE49-F238E27FC236}">
                <a16:creationId xmlns:a16="http://schemas.microsoft.com/office/drawing/2014/main" id="{4ED433B3-73C8-4B79-A569-56CC85FC9A5C}"/>
              </a:ext>
            </a:extLst>
          </p:cNvPr>
          <p:cNvSpPr>
            <a:spLocks noGrp="1"/>
          </p:cNvSpPr>
          <p:nvPr>
            <p:ph idx="1"/>
          </p:nvPr>
        </p:nvSpPr>
        <p:spPr/>
        <p:txBody>
          <a:bodyPr>
            <a:normAutofit/>
          </a:bodyPr>
          <a:lstStyle/>
          <a:p>
            <a:pPr marL="18288" indent="0">
              <a:buNone/>
            </a:pPr>
            <a:r>
              <a:rPr lang="en-US" sz="2800" dirty="0"/>
              <a:t>Given a sequence of characters as input the RNN tries to predict the next character in the output.</a:t>
            </a:r>
          </a:p>
          <a:p>
            <a:pPr marL="18288" indent="0">
              <a:buNone/>
            </a:pPr>
            <a:endParaRPr lang="en-US" sz="2800" dirty="0"/>
          </a:p>
          <a:p>
            <a:pPr marL="18288" indent="0">
              <a:buNone/>
            </a:pPr>
            <a:r>
              <a:rPr lang="en-US" sz="2800" dirty="0"/>
              <a:t>For instance if our input sequence = “hello”</a:t>
            </a:r>
          </a:p>
          <a:p>
            <a:pPr marL="18288" indent="0">
              <a:buNone/>
            </a:pPr>
            <a:r>
              <a:rPr lang="en-US" sz="2800" dirty="0"/>
              <a:t>So the sequence contains only 4 characters ‘</a:t>
            </a:r>
            <a:r>
              <a:rPr lang="en-US" sz="2800" dirty="0" err="1"/>
              <a:t>h’,’e’,’l’,’o</a:t>
            </a:r>
            <a:r>
              <a:rPr lang="en-US" sz="2800" dirty="0"/>
              <a:t>’</a:t>
            </a:r>
          </a:p>
          <a:p>
            <a:pPr marL="18288" indent="0">
              <a:buNone/>
            </a:pPr>
            <a:r>
              <a:rPr lang="en-US" sz="2800" dirty="0"/>
              <a:t>So the size of vocabulary would be only 4.</a:t>
            </a:r>
          </a:p>
          <a:p>
            <a:endParaRPr lang="en-IN" sz="2800" dirty="0"/>
          </a:p>
        </p:txBody>
      </p:sp>
    </p:spTree>
    <p:extLst>
      <p:ext uri="{BB962C8B-B14F-4D97-AF65-F5344CB8AC3E}">
        <p14:creationId xmlns:p14="http://schemas.microsoft.com/office/powerpoint/2010/main" val="3768136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BE09-ED32-4084-B263-8A40D2D5643A}"/>
              </a:ext>
            </a:extLst>
          </p:cNvPr>
          <p:cNvSpPr>
            <a:spLocks noGrp="1"/>
          </p:cNvSpPr>
          <p:nvPr>
            <p:ph type="title"/>
          </p:nvPr>
        </p:nvSpPr>
        <p:spPr/>
        <p:txBody>
          <a:bodyPr/>
          <a:lstStyle/>
          <a:p>
            <a:r>
              <a:rPr lang="en-US" dirty="0"/>
              <a:t>Training Process</a:t>
            </a:r>
            <a:endParaRPr lang="en-IN" dirty="0"/>
          </a:p>
        </p:txBody>
      </p:sp>
      <p:sp>
        <p:nvSpPr>
          <p:cNvPr id="3" name="Content Placeholder 2">
            <a:extLst>
              <a:ext uri="{FF2B5EF4-FFF2-40B4-BE49-F238E27FC236}">
                <a16:creationId xmlns:a16="http://schemas.microsoft.com/office/drawing/2014/main" id="{2DDEB446-83F2-4562-964D-1F85EADC2A23}"/>
              </a:ext>
            </a:extLst>
          </p:cNvPr>
          <p:cNvSpPr>
            <a:spLocks noGrp="1"/>
          </p:cNvSpPr>
          <p:nvPr>
            <p:ph idx="1"/>
          </p:nvPr>
        </p:nvSpPr>
        <p:spPr/>
        <p:txBody>
          <a:bodyPr>
            <a:normAutofit/>
          </a:bodyPr>
          <a:lstStyle/>
          <a:p>
            <a:pPr marL="0" indent="0">
              <a:buNone/>
            </a:pPr>
            <a:r>
              <a:rPr lang="en-US" sz="2800" dirty="0"/>
              <a:t>Model should understand the difference in contexts </a:t>
            </a:r>
          </a:p>
          <a:p>
            <a:pPr marL="0" indent="0" fontAlgn="t">
              <a:buNone/>
            </a:pPr>
            <a:endParaRPr lang="en-IN" dirty="0"/>
          </a:p>
        </p:txBody>
      </p:sp>
      <p:graphicFrame>
        <p:nvGraphicFramePr>
          <p:cNvPr id="5" name="Table 4">
            <a:extLst>
              <a:ext uri="{FF2B5EF4-FFF2-40B4-BE49-F238E27FC236}">
                <a16:creationId xmlns:a16="http://schemas.microsoft.com/office/drawing/2014/main" id="{1BCDD53C-29E0-477A-9DE3-DE14A7CD663B}"/>
              </a:ext>
            </a:extLst>
          </p:cNvPr>
          <p:cNvGraphicFramePr>
            <a:graphicFrameLocks noGrp="1"/>
          </p:cNvGraphicFramePr>
          <p:nvPr>
            <p:extLst>
              <p:ext uri="{D42A27DB-BD31-4B8C-83A1-F6EECF244321}">
                <p14:modId xmlns:p14="http://schemas.microsoft.com/office/powerpoint/2010/main" val="462829630"/>
              </p:ext>
            </p:extLst>
          </p:nvPr>
        </p:nvGraphicFramePr>
        <p:xfrm>
          <a:off x="3048000" y="3103372"/>
          <a:ext cx="6096000" cy="1849120"/>
        </p:xfrm>
        <a:graphic>
          <a:graphicData uri="http://schemas.openxmlformats.org/drawingml/2006/table">
            <a:tbl>
              <a:tblPr firstRow="1" bandRow="1">
                <a:tableStyleId>{F5AB1C69-6EDB-4FF4-983F-18BD219EF322}</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Time</a:t>
                      </a:r>
                    </a:p>
                  </a:txBody>
                  <a:tcPr/>
                </a:tc>
                <a:tc>
                  <a:txBody>
                    <a:bodyPr/>
                    <a:lstStyle/>
                    <a:p>
                      <a:r>
                        <a:rPr lang="en-US" dirty="0"/>
                        <a:t>Input</a:t>
                      </a:r>
                    </a:p>
                  </a:txBody>
                  <a:tcPr/>
                </a:tc>
                <a:tc>
                  <a:txBody>
                    <a:bodyPr/>
                    <a:lstStyle/>
                    <a:p>
                      <a:r>
                        <a:rPr lang="en-US" dirty="0"/>
                        <a:t>Output</a:t>
                      </a:r>
                    </a:p>
                  </a:txBody>
                  <a:tcPr/>
                </a:tc>
                <a:extLst>
                  <a:ext uri="{0D108BD9-81ED-4DB2-BD59-A6C34878D82A}">
                    <a16:rowId xmlns:a16="http://schemas.microsoft.com/office/drawing/2014/main" val="10000"/>
                  </a:ext>
                </a:extLst>
              </a:tr>
              <a:tr h="0">
                <a:tc>
                  <a:txBody>
                    <a:bodyPr/>
                    <a:lstStyle/>
                    <a:p>
                      <a:r>
                        <a:rPr lang="en-US" dirty="0"/>
                        <a:t>T =  0 </a:t>
                      </a:r>
                    </a:p>
                  </a:txBody>
                  <a:tcPr/>
                </a:tc>
                <a:tc>
                  <a:txBody>
                    <a:bodyPr/>
                    <a:lstStyle/>
                    <a:p>
                      <a:r>
                        <a:rPr lang="en-US" dirty="0"/>
                        <a:t>“h”</a:t>
                      </a:r>
                    </a:p>
                  </a:txBody>
                  <a:tcPr/>
                </a:tc>
                <a:tc>
                  <a:txBody>
                    <a:bodyPr/>
                    <a:lstStyle/>
                    <a:p>
                      <a:r>
                        <a:rPr lang="en-US" dirty="0"/>
                        <a:t>Predict ‘e’</a:t>
                      </a:r>
                    </a:p>
                  </a:txBody>
                  <a:tcPr/>
                </a:tc>
                <a:extLst>
                  <a:ext uri="{0D108BD9-81ED-4DB2-BD59-A6C34878D82A}">
                    <a16:rowId xmlns:a16="http://schemas.microsoft.com/office/drawing/2014/main" val="10001"/>
                  </a:ext>
                </a:extLst>
              </a:tr>
              <a:tr h="370840">
                <a:tc>
                  <a:txBody>
                    <a:bodyPr/>
                    <a:lstStyle/>
                    <a:p>
                      <a:r>
                        <a:rPr lang="en-US" dirty="0"/>
                        <a:t>T = 1</a:t>
                      </a:r>
                    </a:p>
                  </a:txBody>
                  <a:tcPr/>
                </a:tc>
                <a:tc>
                  <a:txBody>
                    <a:bodyPr/>
                    <a:lstStyle/>
                    <a:p>
                      <a:r>
                        <a:rPr lang="en-US" dirty="0"/>
                        <a:t>“he”</a:t>
                      </a:r>
                    </a:p>
                  </a:txBody>
                  <a:tcPr/>
                </a:tc>
                <a:tc>
                  <a:txBody>
                    <a:bodyPr/>
                    <a:lstStyle/>
                    <a:p>
                      <a:r>
                        <a:rPr lang="en-US" dirty="0"/>
                        <a:t>Predict</a:t>
                      </a:r>
                      <a:r>
                        <a:rPr lang="en-US" baseline="0" dirty="0"/>
                        <a:t> ‘l’</a:t>
                      </a:r>
                      <a:endParaRPr lang="en-US" dirty="0"/>
                    </a:p>
                  </a:txBody>
                  <a:tcPr/>
                </a:tc>
                <a:extLst>
                  <a:ext uri="{0D108BD9-81ED-4DB2-BD59-A6C34878D82A}">
                    <a16:rowId xmlns:a16="http://schemas.microsoft.com/office/drawing/2014/main" val="10002"/>
                  </a:ext>
                </a:extLst>
              </a:tr>
              <a:tr h="370840">
                <a:tc>
                  <a:txBody>
                    <a:bodyPr/>
                    <a:lstStyle/>
                    <a:p>
                      <a:r>
                        <a:rPr lang="en-US" dirty="0"/>
                        <a:t>T = 2</a:t>
                      </a:r>
                    </a:p>
                  </a:txBody>
                  <a:tcPr/>
                </a:tc>
                <a:tc>
                  <a:txBody>
                    <a:bodyPr/>
                    <a:lstStyle/>
                    <a:p>
                      <a:r>
                        <a:rPr lang="en-US" dirty="0"/>
                        <a:t>“hel”</a:t>
                      </a:r>
                    </a:p>
                  </a:txBody>
                  <a:tcPr/>
                </a:tc>
                <a:tc>
                  <a:txBody>
                    <a:bodyPr/>
                    <a:lstStyle/>
                    <a:p>
                      <a:r>
                        <a:rPr lang="en-US" dirty="0"/>
                        <a:t>Predict</a:t>
                      </a:r>
                      <a:r>
                        <a:rPr lang="en-US" baseline="0" dirty="0"/>
                        <a:t> ‘l’</a:t>
                      </a:r>
                      <a:endParaRPr lang="en-US" dirty="0"/>
                    </a:p>
                  </a:txBody>
                  <a:tcPr/>
                </a:tc>
                <a:extLst>
                  <a:ext uri="{0D108BD9-81ED-4DB2-BD59-A6C34878D82A}">
                    <a16:rowId xmlns:a16="http://schemas.microsoft.com/office/drawing/2014/main" val="10003"/>
                  </a:ext>
                </a:extLst>
              </a:tr>
              <a:tr h="370840">
                <a:tc>
                  <a:txBody>
                    <a:bodyPr/>
                    <a:lstStyle/>
                    <a:p>
                      <a:r>
                        <a:rPr lang="en-US" dirty="0"/>
                        <a:t>T = 3</a:t>
                      </a:r>
                    </a:p>
                  </a:txBody>
                  <a:tcPr/>
                </a:tc>
                <a:tc>
                  <a:txBody>
                    <a:bodyPr/>
                    <a:lstStyle/>
                    <a:p>
                      <a:r>
                        <a:rPr lang="en-US" dirty="0"/>
                        <a:t>“hell”</a:t>
                      </a:r>
                    </a:p>
                  </a:txBody>
                  <a:tcPr/>
                </a:tc>
                <a:tc>
                  <a:txBody>
                    <a:bodyPr/>
                    <a:lstStyle/>
                    <a:p>
                      <a:r>
                        <a:rPr lang="en-US" dirty="0"/>
                        <a:t>Predict ‘o’</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5902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021-6816-4D4B-B035-33064EB45736}"/>
              </a:ext>
            </a:extLst>
          </p:cNvPr>
          <p:cNvSpPr>
            <a:spLocks noGrp="1"/>
          </p:cNvSpPr>
          <p:nvPr>
            <p:ph type="title"/>
          </p:nvPr>
        </p:nvSpPr>
        <p:spPr/>
        <p:txBody>
          <a:bodyPr/>
          <a:lstStyle/>
          <a:p>
            <a:r>
              <a:rPr lang="en-US" dirty="0"/>
              <a:t>Model Representation</a:t>
            </a:r>
            <a:endParaRPr lang="en-IN" dirty="0"/>
          </a:p>
        </p:txBody>
      </p:sp>
      <p:pic>
        <p:nvPicPr>
          <p:cNvPr id="3" name="Picture 2">
            <a:extLst>
              <a:ext uri="{FF2B5EF4-FFF2-40B4-BE49-F238E27FC236}">
                <a16:creationId xmlns:a16="http://schemas.microsoft.com/office/drawing/2014/main" id="{E0034C9B-F3A9-4E20-B9DA-E4FA0FDFAE6C}"/>
              </a:ext>
            </a:extLst>
          </p:cNvPr>
          <p:cNvPicPr>
            <a:picLocks noChangeAspect="1"/>
          </p:cNvPicPr>
          <p:nvPr/>
        </p:nvPicPr>
        <p:blipFill rotWithShape="1">
          <a:blip r:embed="rId2">
            <a:extLst>
              <a:ext uri="{28A0092B-C50C-407E-A947-70E740481C1C}">
                <a14:useLocalDpi xmlns:a14="http://schemas.microsoft.com/office/drawing/2010/main" val="0"/>
              </a:ext>
            </a:extLst>
          </a:blip>
          <a:srcRect l="22506" t="6216" r="21789" b="-2550"/>
          <a:stretch/>
        </p:blipFill>
        <p:spPr>
          <a:xfrm>
            <a:off x="3961925" y="2014194"/>
            <a:ext cx="4268150" cy="4064564"/>
          </a:xfrm>
          <a:prstGeom prst="rect">
            <a:avLst/>
          </a:prstGeom>
        </p:spPr>
      </p:pic>
    </p:spTree>
    <p:extLst>
      <p:ext uri="{BB962C8B-B14F-4D97-AF65-F5344CB8AC3E}">
        <p14:creationId xmlns:p14="http://schemas.microsoft.com/office/powerpoint/2010/main" val="3203722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95F30-C333-4A7E-A755-CDE228938B2D}"/>
              </a:ext>
            </a:extLst>
          </p:cNvPr>
          <p:cNvSpPr>
            <a:spLocks noGrp="1"/>
          </p:cNvSpPr>
          <p:nvPr>
            <p:ph type="title"/>
          </p:nvPr>
        </p:nvSpPr>
        <p:spPr/>
        <p:txBody>
          <a:bodyPr/>
          <a:lstStyle/>
          <a:p>
            <a:r>
              <a:rPr lang="en-IN" dirty="0"/>
              <a:t>Advanced RNN Models</a:t>
            </a:r>
          </a:p>
        </p:txBody>
      </p:sp>
      <p:sp>
        <p:nvSpPr>
          <p:cNvPr id="3" name="Content Placeholder 2">
            <a:extLst>
              <a:ext uri="{FF2B5EF4-FFF2-40B4-BE49-F238E27FC236}">
                <a16:creationId xmlns:a16="http://schemas.microsoft.com/office/drawing/2014/main" id="{8B6AB0E6-BC85-4F4C-9B8B-5C7F606B1567}"/>
              </a:ext>
            </a:extLst>
          </p:cNvPr>
          <p:cNvSpPr>
            <a:spLocks noGrp="1"/>
          </p:cNvSpPr>
          <p:nvPr>
            <p:ph idx="1"/>
          </p:nvPr>
        </p:nvSpPr>
        <p:spPr/>
        <p:txBody>
          <a:bodyPr>
            <a:normAutofit/>
          </a:bodyPr>
          <a:lstStyle/>
          <a:p>
            <a:pPr>
              <a:buFont typeface="Arial" panose="020B0604020202020204" pitchFamily="34" charset="0"/>
              <a:buChar char="•"/>
            </a:pPr>
            <a:r>
              <a:rPr lang="en-IN" sz="3200" dirty="0"/>
              <a:t>GRU</a:t>
            </a:r>
          </a:p>
          <a:p>
            <a:pPr>
              <a:buFont typeface="Arial" panose="020B0604020202020204" pitchFamily="34" charset="0"/>
              <a:buChar char="•"/>
            </a:pPr>
            <a:endParaRPr lang="en-IN" sz="3200" dirty="0"/>
          </a:p>
          <a:p>
            <a:pPr>
              <a:buFont typeface="Arial" panose="020B0604020202020204" pitchFamily="34" charset="0"/>
              <a:buChar char="•"/>
            </a:pPr>
            <a:r>
              <a:rPr lang="en-IN" sz="3200" dirty="0"/>
              <a:t>LSTM</a:t>
            </a:r>
          </a:p>
        </p:txBody>
      </p:sp>
    </p:spTree>
    <p:extLst>
      <p:ext uri="{BB962C8B-B14F-4D97-AF65-F5344CB8AC3E}">
        <p14:creationId xmlns:p14="http://schemas.microsoft.com/office/powerpoint/2010/main" val="65649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AAB4B-38C8-42FE-8170-5AC514D8DDFE}"/>
              </a:ext>
            </a:extLst>
          </p:cNvPr>
          <p:cNvSpPr>
            <a:spLocks noGrp="1"/>
          </p:cNvSpPr>
          <p:nvPr>
            <p:ph type="title"/>
          </p:nvPr>
        </p:nvSpPr>
        <p:spPr/>
        <p:txBody>
          <a:bodyPr/>
          <a:lstStyle/>
          <a:p>
            <a:r>
              <a:rPr lang="en-IN" dirty="0"/>
              <a:t>The Vanishing Gradient Problem</a:t>
            </a:r>
          </a:p>
        </p:txBody>
      </p:sp>
      <p:sp>
        <p:nvSpPr>
          <p:cNvPr id="3" name="Content Placeholder 2">
            <a:extLst>
              <a:ext uri="{FF2B5EF4-FFF2-40B4-BE49-F238E27FC236}">
                <a16:creationId xmlns:a16="http://schemas.microsoft.com/office/drawing/2014/main" id="{3AACF119-E8FC-4FAB-82DD-AB87292CF74C}"/>
              </a:ext>
            </a:extLst>
          </p:cNvPr>
          <p:cNvSpPr>
            <a:spLocks noGrp="1"/>
          </p:cNvSpPr>
          <p:nvPr>
            <p:ph idx="1"/>
          </p:nvPr>
        </p:nvSpPr>
        <p:spPr/>
        <p:txBody>
          <a:bodyPr>
            <a:normAutofit/>
          </a:bodyPr>
          <a:lstStyle/>
          <a:p>
            <a:pPr marL="0" lvl="0" indent="0">
              <a:spcBef>
                <a:spcPts val="1400"/>
              </a:spcBef>
              <a:buNone/>
            </a:pPr>
            <a:r>
              <a:rPr lang="en-US" sz="2400" dirty="0">
                <a:highlight>
                  <a:srgbClr val="FFFFFF"/>
                </a:highlight>
                <a:latin typeface="Georgia"/>
                <a:ea typeface="Georgia"/>
                <a:cs typeface="Georgia"/>
                <a:sym typeface="Georgia"/>
              </a:rPr>
              <a:t>As more layers using certain activation functions are added to neural networks, the gradients of the loss function approaches zero, making the network hard to train.</a:t>
            </a:r>
          </a:p>
          <a:p>
            <a:pPr marL="0" lvl="0" indent="0">
              <a:spcBef>
                <a:spcPts val="1400"/>
              </a:spcBef>
              <a:buNone/>
            </a:pPr>
            <a:endParaRPr lang="en-US" sz="2400" dirty="0">
              <a:highlight>
                <a:srgbClr val="FFFFFF"/>
              </a:highlight>
              <a:latin typeface="Georgia"/>
              <a:ea typeface="Georgia"/>
              <a:cs typeface="Georgia"/>
              <a:sym typeface="Georgia"/>
            </a:endParaRPr>
          </a:p>
          <a:p>
            <a:pPr marL="0" lvl="0" indent="0">
              <a:spcBef>
                <a:spcPts val="1400"/>
              </a:spcBef>
              <a:buClr>
                <a:schemeClr val="dk1"/>
              </a:buClr>
              <a:buSzPts val="1100"/>
              <a:buNone/>
            </a:pPr>
            <a:r>
              <a:rPr lang="en-US" sz="2400" dirty="0">
                <a:highlight>
                  <a:srgbClr val="FFFFFF"/>
                </a:highlight>
                <a:latin typeface="Georgia"/>
                <a:ea typeface="Georgia"/>
                <a:cs typeface="Georgia"/>
                <a:sym typeface="Georgia"/>
              </a:rPr>
              <a:t>If n hidden layer use activation functions like sigmoid, n small derivatives multiplied by chain rule to calculate derivative of initial layers. </a:t>
            </a:r>
            <a:endParaRPr lang="en-IN" sz="2400" dirty="0"/>
          </a:p>
        </p:txBody>
      </p:sp>
    </p:spTree>
    <p:extLst>
      <p:ext uri="{BB962C8B-B14F-4D97-AF65-F5344CB8AC3E}">
        <p14:creationId xmlns:p14="http://schemas.microsoft.com/office/powerpoint/2010/main" val="1650826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5;p15">
            <a:extLst>
              <a:ext uri="{FF2B5EF4-FFF2-40B4-BE49-F238E27FC236}">
                <a16:creationId xmlns:a16="http://schemas.microsoft.com/office/drawing/2014/main" id="{8DD87BD2-A8BF-4D33-B6E6-6B349C30CAD0}"/>
              </a:ext>
            </a:extLst>
          </p:cNvPr>
          <p:cNvPicPr preferRelativeResize="0"/>
          <p:nvPr/>
        </p:nvPicPr>
        <p:blipFill>
          <a:blip r:embed="rId2">
            <a:alphaModFix/>
          </a:blip>
          <a:stretch>
            <a:fillRect/>
          </a:stretch>
        </p:blipFill>
        <p:spPr>
          <a:xfrm>
            <a:off x="304338" y="1247775"/>
            <a:ext cx="8925387" cy="4283600"/>
          </a:xfrm>
          <a:prstGeom prst="rect">
            <a:avLst/>
          </a:prstGeom>
          <a:noFill/>
          <a:ln>
            <a:noFill/>
          </a:ln>
        </p:spPr>
      </p:pic>
    </p:spTree>
    <p:extLst>
      <p:ext uri="{BB962C8B-B14F-4D97-AF65-F5344CB8AC3E}">
        <p14:creationId xmlns:p14="http://schemas.microsoft.com/office/powerpoint/2010/main" val="736707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F019-1182-4B79-A21C-F580C42D0523}"/>
              </a:ext>
            </a:extLst>
          </p:cNvPr>
          <p:cNvSpPr>
            <a:spLocks noGrp="1"/>
          </p:cNvSpPr>
          <p:nvPr>
            <p:ph type="title"/>
          </p:nvPr>
        </p:nvSpPr>
        <p:spPr/>
        <p:txBody>
          <a:bodyPr>
            <a:normAutofit/>
          </a:bodyPr>
          <a:lstStyle/>
          <a:p>
            <a:r>
              <a:rPr lang="en-IN" dirty="0"/>
              <a:t>Gated Recurrent Unit (GRU)</a:t>
            </a:r>
            <a:br>
              <a:rPr lang="en-IN" dirty="0"/>
            </a:br>
            <a:endParaRPr lang="en-IN" dirty="0"/>
          </a:p>
        </p:txBody>
      </p:sp>
      <p:sp>
        <p:nvSpPr>
          <p:cNvPr id="3" name="Content Placeholder 2">
            <a:extLst>
              <a:ext uri="{FF2B5EF4-FFF2-40B4-BE49-F238E27FC236}">
                <a16:creationId xmlns:a16="http://schemas.microsoft.com/office/drawing/2014/main" id="{1DCC6B12-8BCD-4F43-A455-B31B2D0282E0}"/>
              </a:ext>
            </a:extLst>
          </p:cNvPr>
          <p:cNvSpPr>
            <a:spLocks noGrp="1"/>
          </p:cNvSpPr>
          <p:nvPr>
            <p:ph idx="1"/>
          </p:nvPr>
        </p:nvSpPr>
        <p:spPr/>
        <p:txBody>
          <a:bodyPr/>
          <a:lstStyle/>
          <a:p>
            <a:pPr marL="457200" lvl="0">
              <a:spcBef>
                <a:spcPts val="0"/>
              </a:spcBef>
              <a:buSzPts val="1800"/>
              <a:buFont typeface="Arial" panose="020B0604020202020204" pitchFamily="34" charset="0"/>
              <a:buChar char="•"/>
            </a:pPr>
            <a:r>
              <a:rPr lang="en-IN" dirty="0"/>
              <a:t>So</a:t>
            </a:r>
            <a:r>
              <a:rPr lang="en-IN" sz="1600" dirty="0">
                <a:solidFill>
                  <a:schemeClr val="dk1"/>
                </a:solidFill>
                <a:highlight>
                  <a:srgbClr val="FFFFFF"/>
                </a:highlight>
                <a:latin typeface="Georgia"/>
                <a:ea typeface="Georgia"/>
                <a:cs typeface="Georgia"/>
                <a:sym typeface="Georgia"/>
              </a:rPr>
              <a:t>l</a:t>
            </a:r>
            <a:r>
              <a:rPr lang="en-IN" dirty="0"/>
              <a:t>ve Vanishing Gradient </a:t>
            </a:r>
          </a:p>
          <a:p>
            <a:pPr marL="457200" lvl="0">
              <a:spcBef>
                <a:spcPts val="1600"/>
              </a:spcBef>
              <a:buSzPts val="1800"/>
              <a:buFont typeface="Arial" panose="020B0604020202020204" pitchFamily="34" charset="0"/>
              <a:buChar char="•"/>
            </a:pPr>
            <a:r>
              <a:rPr lang="en-IN" dirty="0"/>
              <a:t>Update Gates</a:t>
            </a:r>
          </a:p>
          <a:p>
            <a:pPr marL="457200" lvl="0">
              <a:spcBef>
                <a:spcPts val="1600"/>
              </a:spcBef>
              <a:spcAft>
                <a:spcPts val="1600"/>
              </a:spcAft>
              <a:buSzPts val="1800"/>
              <a:buFont typeface="Arial" panose="020B0604020202020204" pitchFamily="34" charset="0"/>
              <a:buChar char="•"/>
            </a:pPr>
            <a:r>
              <a:rPr lang="en-IN" dirty="0"/>
              <a:t>Reset Gates</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362427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115B-DE0F-4D03-B982-787279CDD393}"/>
              </a:ext>
            </a:extLst>
          </p:cNvPr>
          <p:cNvSpPr>
            <a:spLocks noGrp="1"/>
          </p:cNvSpPr>
          <p:nvPr>
            <p:ph type="title"/>
          </p:nvPr>
        </p:nvSpPr>
        <p:spPr/>
        <p:txBody>
          <a:bodyPr/>
          <a:lstStyle/>
          <a:p>
            <a:r>
              <a:rPr lang="en" dirty="0"/>
              <a:t>Update Gate</a:t>
            </a:r>
            <a:endParaRPr lang="en-IN" dirty="0"/>
          </a:p>
        </p:txBody>
      </p:sp>
      <p:sp>
        <p:nvSpPr>
          <p:cNvPr id="3" name="Content Placeholder 2">
            <a:extLst>
              <a:ext uri="{FF2B5EF4-FFF2-40B4-BE49-F238E27FC236}">
                <a16:creationId xmlns:a16="http://schemas.microsoft.com/office/drawing/2014/main" id="{4907B053-8475-4ADD-A6CA-B460431B6A6F}"/>
              </a:ext>
            </a:extLst>
          </p:cNvPr>
          <p:cNvSpPr>
            <a:spLocks noGrp="1"/>
          </p:cNvSpPr>
          <p:nvPr>
            <p:ph idx="1"/>
          </p:nvPr>
        </p:nvSpPr>
        <p:spPr>
          <a:xfrm>
            <a:off x="677334" y="1488613"/>
            <a:ext cx="8596668" cy="3880773"/>
          </a:xfrm>
        </p:spPr>
        <p:txBody>
          <a:bodyPr>
            <a:normAutofit/>
          </a:bodyPr>
          <a:lstStyle/>
          <a:p>
            <a:pPr marL="127000" lvl="0" indent="0">
              <a:spcBef>
                <a:spcPts val="0"/>
              </a:spcBef>
              <a:buSzPts val="1600"/>
              <a:buNone/>
            </a:pPr>
            <a:r>
              <a:rPr lang="en-US" sz="2400" dirty="0"/>
              <a:t>Update Gate helps the model to determine how  much past information should be let through to future time steps  </a:t>
            </a:r>
          </a:p>
          <a:p>
            <a:pPr marL="127000" lvl="0" indent="0">
              <a:spcBef>
                <a:spcPts val="1600"/>
              </a:spcBef>
              <a:spcAft>
                <a:spcPts val="1600"/>
              </a:spcAft>
              <a:buSzPts val="1600"/>
              <a:buNone/>
            </a:pPr>
            <a:r>
              <a:rPr lang="en-US" sz="2400" dirty="0"/>
              <a:t>z(t) = sig( W(z)x(t) + U(z)h(t-1) )</a:t>
            </a:r>
          </a:p>
          <a:p>
            <a:endParaRPr lang="en-IN" sz="2400" dirty="0"/>
          </a:p>
        </p:txBody>
      </p:sp>
      <p:pic>
        <p:nvPicPr>
          <p:cNvPr id="4" name="Google Shape;79;p17" descr="Addressing an Update Gate that fixes Vanishing Gradient Issues." title="Presentation of an Update Gate of GRU">
            <a:extLst>
              <a:ext uri="{FF2B5EF4-FFF2-40B4-BE49-F238E27FC236}">
                <a16:creationId xmlns:a16="http://schemas.microsoft.com/office/drawing/2014/main" id="{71F399C1-229C-4B46-9CC3-448377F14410}"/>
              </a:ext>
            </a:extLst>
          </p:cNvPr>
          <p:cNvPicPr preferRelativeResize="0"/>
          <p:nvPr/>
        </p:nvPicPr>
        <p:blipFill>
          <a:blip r:embed="rId2">
            <a:alphaModFix/>
          </a:blip>
          <a:stretch>
            <a:fillRect/>
          </a:stretch>
        </p:blipFill>
        <p:spPr>
          <a:xfrm>
            <a:off x="1779237" y="2990849"/>
            <a:ext cx="6392862" cy="3708763"/>
          </a:xfrm>
          <a:prstGeom prst="rect">
            <a:avLst/>
          </a:prstGeom>
          <a:noFill/>
          <a:ln>
            <a:noFill/>
          </a:ln>
        </p:spPr>
      </p:pic>
    </p:spTree>
    <p:extLst>
      <p:ext uri="{BB962C8B-B14F-4D97-AF65-F5344CB8AC3E}">
        <p14:creationId xmlns:p14="http://schemas.microsoft.com/office/powerpoint/2010/main" val="165150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81D6-BC82-4745-928F-40C7DE3A5B32}"/>
              </a:ext>
            </a:extLst>
          </p:cNvPr>
          <p:cNvSpPr>
            <a:spLocks noGrp="1"/>
          </p:cNvSpPr>
          <p:nvPr>
            <p:ph type="title"/>
          </p:nvPr>
        </p:nvSpPr>
        <p:spPr/>
        <p:txBody>
          <a:bodyPr/>
          <a:lstStyle/>
          <a:p>
            <a:r>
              <a:rPr lang="en" dirty="0"/>
              <a:t>Reset Gate</a:t>
            </a:r>
            <a:endParaRPr lang="en-IN" dirty="0"/>
          </a:p>
        </p:txBody>
      </p:sp>
      <p:sp>
        <p:nvSpPr>
          <p:cNvPr id="3" name="Content Placeholder 2">
            <a:extLst>
              <a:ext uri="{FF2B5EF4-FFF2-40B4-BE49-F238E27FC236}">
                <a16:creationId xmlns:a16="http://schemas.microsoft.com/office/drawing/2014/main" id="{34BB808A-D4A2-45BC-9800-3F42604B1D60}"/>
              </a:ext>
            </a:extLst>
          </p:cNvPr>
          <p:cNvSpPr>
            <a:spLocks noGrp="1"/>
          </p:cNvSpPr>
          <p:nvPr>
            <p:ph idx="1"/>
          </p:nvPr>
        </p:nvSpPr>
        <p:spPr>
          <a:xfrm>
            <a:off x="677334" y="1408114"/>
            <a:ext cx="8596668" cy="3880773"/>
          </a:xfrm>
        </p:spPr>
        <p:txBody>
          <a:bodyPr>
            <a:normAutofit/>
          </a:bodyPr>
          <a:lstStyle/>
          <a:p>
            <a:pPr marL="127000" lvl="0" indent="0">
              <a:spcBef>
                <a:spcPts val="0"/>
              </a:spcBef>
              <a:buSzPts val="1600"/>
              <a:buNone/>
            </a:pPr>
            <a:r>
              <a:rPr lang="en-US" sz="2400" dirty="0"/>
              <a:t>Reset Gate helps the model to determine how  much past information should be forget to future time steps  </a:t>
            </a:r>
          </a:p>
          <a:p>
            <a:pPr marL="127000" lvl="0" indent="0">
              <a:spcBef>
                <a:spcPts val="1600"/>
              </a:spcBef>
              <a:spcAft>
                <a:spcPts val="1600"/>
              </a:spcAft>
              <a:buSzPts val="1600"/>
              <a:buNone/>
            </a:pPr>
            <a:r>
              <a:rPr lang="en-US" sz="2400" dirty="0"/>
              <a:t>r(t)=sig(W(r)x(t)+U(r)h(t-1)</a:t>
            </a:r>
          </a:p>
          <a:p>
            <a:endParaRPr lang="en-IN" sz="2400" dirty="0"/>
          </a:p>
        </p:txBody>
      </p:sp>
      <p:pic>
        <p:nvPicPr>
          <p:cNvPr id="4" name="Google Shape;88;p18">
            <a:extLst>
              <a:ext uri="{FF2B5EF4-FFF2-40B4-BE49-F238E27FC236}">
                <a16:creationId xmlns:a16="http://schemas.microsoft.com/office/drawing/2014/main" id="{D0516C5E-0B17-4B89-AA26-467023838909}"/>
              </a:ext>
            </a:extLst>
          </p:cNvPr>
          <p:cNvPicPr preferRelativeResize="0"/>
          <p:nvPr/>
        </p:nvPicPr>
        <p:blipFill>
          <a:blip r:embed="rId2">
            <a:alphaModFix/>
          </a:blip>
          <a:stretch>
            <a:fillRect/>
          </a:stretch>
        </p:blipFill>
        <p:spPr>
          <a:xfrm>
            <a:off x="2869030" y="2494625"/>
            <a:ext cx="4213275" cy="4096675"/>
          </a:xfrm>
          <a:prstGeom prst="rect">
            <a:avLst/>
          </a:prstGeom>
          <a:noFill/>
          <a:ln>
            <a:noFill/>
          </a:ln>
        </p:spPr>
      </p:pic>
    </p:spTree>
    <p:extLst>
      <p:ext uri="{BB962C8B-B14F-4D97-AF65-F5344CB8AC3E}">
        <p14:creationId xmlns:p14="http://schemas.microsoft.com/office/powerpoint/2010/main" val="305834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1F28-25E0-45F9-9DD2-CECE49B9390F}"/>
              </a:ext>
            </a:extLst>
          </p:cNvPr>
          <p:cNvSpPr>
            <a:spLocks noGrp="1"/>
          </p:cNvSpPr>
          <p:nvPr>
            <p:ph type="title"/>
          </p:nvPr>
        </p:nvSpPr>
        <p:spPr/>
        <p:txBody>
          <a:bodyPr/>
          <a:lstStyle/>
          <a:p>
            <a:r>
              <a:rPr lang="en" dirty="0"/>
              <a:t>Current Memory Content</a:t>
            </a:r>
            <a:endParaRPr lang="en-IN" dirty="0"/>
          </a:p>
        </p:txBody>
      </p:sp>
      <p:sp>
        <p:nvSpPr>
          <p:cNvPr id="3" name="Content Placeholder 2">
            <a:extLst>
              <a:ext uri="{FF2B5EF4-FFF2-40B4-BE49-F238E27FC236}">
                <a16:creationId xmlns:a16="http://schemas.microsoft.com/office/drawing/2014/main" id="{48714407-AD4E-4113-BF7F-4FD91F08BF07}"/>
              </a:ext>
            </a:extLst>
          </p:cNvPr>
          <p:cNvSpPr>
            <a:spLocks noGrp="1"/>
          </p:cNvSpPr>
          <p:nvPr>
            <p:ph idx="1"/>
          </p:nvPr>
        </p:nvSpPr>
        <p:spPr/>
        <p:txBody>
          <a:bodyPr>
            <a:normAutofit/>
          </a:bodyPr>
          <a:lstStyle/>
          <a:p>
            <a:pPr marL="127000" lvl="0" indent="0">
              <a:spcBef>
                <a:spcPts val="0"/>
              </a:spcBef>
              <a:buSzPts val="1600"/>
              <a:buNone/>
            </a:pPr>
            <a:r>
              <a:rPr lang="en-US" sz="2400" dirty="0"/>
              <a:t>A memory content that stores relevant information from the past using reset gate  </a:t>
            </a:r>
          </a:p>
          <a:p>
            <a:pPr marL="127000" lvl="0" indent="0">
              <a:spcBef>
                <a:spcPts val="0"/>
              </a:spcBef>
              <a:buSzPts val="1600"/>
              <a:buNone/>
            </a:pPr>
            <a:endParaRPr lang="en-US" sz="2400" dirty="0"/>
          </a:p>
          <a:p>
            <a:pPr marL="127000" lvl="0" indent="0">
              <a:spcBef>
                <a:spcPts val="1600"/>
              </a:spcBef>
              <a:spcAft>
                <a:spcPts val="1600"/>
              </a:spcAft>
              <a:buSzPts val="1600"/>
              <a:buNone/>
            </a:pPr>
            <a:r>
              <a:rPr lang="en-US" sz="2400" dirty="0"/>
              <a:t>h(t)’ = tanh( W(h’)x(t) + r(t)U(h’)h(t-1) )</a:t>
            </a:r>
          </a:p>
          <a:p>
            <a:endParaRPr lang="en-IN" sz="2400" dirty="0"/>
          </a:p>
        </p:txBody>
      </p:sp>
    </p:spTree>
    <p:extLst>
      <p:ext uri="{BB962C8B-B14F-4D97-AF65-F5344CB8AC3E}">
        <p14:creationId xmlns:p14="http://schemas.microsoft.com/office/powerpoint/2010/main" val="3854323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5B58B-8E5D-4839-8B10-01326F96BAF5}"/>
              </a:ext>
            </a:extLst>
          </p:cNvPr>
          <p:cNvSpPr>
            <a:spLocks noGrp="1"/>
          </p:cNvSpPr>
          <p:nvPr>
            <p:ph type="title"/>
          </p:nvPr>
        </p:nvSpPr>
        <p:spPr/>
        <p:txBody>
          <a:bodyPr/>
          <a:lstStyle/>
          <a:p>
            <a:r>
              <a:rPr lang="en-IN" dirty="0"/>
              <a:t>Why do we need RNNs ?</a:t>
            </a:r>
          </a:p>
        </p:txBody>
      </p:sp>
      <p:sp>
        <p:nvSpPr>
          <p:cNvPr id="3" name="Content Placeholder 2">
            <a:extLst>
              <a:ext uri="{FF2B5EF4-FFF2-40B4-BE49-F238E27FC236}">
                <a16:creationId xmlns:a16="http://schemas.microsoft.com/office/drawing/2014/main" id="{8991EF3C-69F3-4E6A-AA40-98FB302F8A7D}"/>
              </a:ext>
            </a:extLst>
          </p:cNvPr>
          <p:cNvSpPr>
            <a:spLocks noGrp="1"/>
          </p:cNvSpPr>
          <p:nvPr>
            <p:ph idx="1"/>
          </p:nvPr>
        </p:nvSpPr>
        <p:spPr>
          <a:xfrm>
            <a:off x="544115" y="2689252"/>
            <a:ext cx="7884319" cy="1992630"/>
          </a:xfrm>
        </p:spPr>
        <p:txBody>
          <a:bodyPr>
            <a:normAutofit/>
          </a:bodyPr>
          <a:lstStyle/>
          <a:p>
            <a:pPr marL="0" indent="0">
              <a:buNone/>
            </a:pPr>
            <a:r>
              <a:rPr lang="en-US" sz="3200" dirty="0"/>
              <a:t>Let’s try to understand with an example that why some problems can’t be solved using MLPs.</a:t>
            </a:r>
            <a:endParaRPr lang="en-IN" sz="3200" dirty="0"/>
          </a:p>
        </p:txBody>
      </p:sp>
    </p:spTree>
    <p:extLst>
      <p:ext uri="{BB962C8B-B14F-4D97-AF65-F5344CB8AC3E}">
        <p14:creationId xmlns:p14="http://schemas.microsoft.com/office/powerpoint/2010/main" val="3823770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7557-7B5A-4F4B-9D01-E5D6407AC21D}"/>
              </a:ext>
            </a:extLst>
          </p:cNvPr>
          <p:cNvSpPr>
            <a:spLocks noGrp="1"/>
          </p:cNvSpPr>
          <p:nvPr>
            <p:ph type="title"/>
          </p:nvPr>
        </p:nvSpPr>
        <p:spPr/>
        <p:txBody>
          <a:bodyPr/>
          <a:lstStyle/>
          <a:p>
            <a:r>
              <a:rPr lang="en" dirty="0"/>
              <a:t>Fina</a:t>
            </a:r>
            <a:r>
              <a:rPr lang="en" sz="4000" dirty="0"/>
              <a:t>l</a:t>
            </a:r>
            <a:r>
              <a:rPr lang="en" dirty="0"/>
              <a:t> Memory</a:t>
            </a:r>
            <a:endParaRPr lang="en-IN" dirty="0"/>
          </a:p>
        </p:txBody>
      </p:sp>
      <p:sp>
        <p:nvSpPr>
          <p:cNvPr id="3" name="Content Placeholder 2">
            <a:extLst>
              <a:ext uri="{FF2B5EF4-FFF2-40B4-BE49-F238E27FC236}">
                <a16:creationId xmlns:a16="http://schemas.microsoft.com/office/drawing/2014/main" id="{838A6905-1501-4B36-955E-D005194C2481}"/>
              </a:ext>
            </a:extLst>
          </p:cNvPr>
          <p:cNvSpPr>
            <a:spLocks noGrp="1"/>
          </p:cNvSpPr>
          <p:nvPr>
            <p:ph idx="1"/>
          </p:nvPr>
        </p:nvSpPr>
        <p:spPr/>
        <p:txBody>
          <a:bodyPr>
            <a:normAutofit/>
          </a:bodyPr>
          <a:lstStyle/>
          <a:p>
            <a:pPr marL="127000" lvl="0" indent="0">
              <a:spcBef>
                <a:spcPts val="0"/>
              </a:spcBef>
              <a:buSzPts val="1600"/>
              <a:buNone/>
            </a:pPr>
            <a:r>
              <a:rPr lang="en-US" sz="2400" dirty="0"/>
              <a:t>Calculating information for current time step using update gate</a:t>
            </a:r>
          </a:p>
          <a:p>
            <a:pPr marL="127000" lvl="0" indent="0">
              <a:spcBef>
                <a:spcPts val="1600"/>
              </a:spcBef>
              <a:buSzPts val="1600"/>
              <a:buNone/>
            </a:pPr>
            <a:r>
              <a:rPr lang="en-US" sz="2400" dirty="0"/>
              <a:t>Decides what to store from current memory content and what from memory of previous steps</a:t>
            </a:r>
          </a:p>
          <a:p>
            <a:pPr marL="127000" lvl="0" indent="0">
              <a:spcBef>
                <a:spcPts val="1600"/>
              </a:spcBef>
              <a:spcAft>
                <a:spcPts val="1600"/>
              </a:spcAft>
              <a:buSzPts val="1600"/>
              <a:buNone/>
            </a:pPr>
            <a:r>
              <a:rPr lang="en-US" sz="2400" dirty="0"/>
              <a:t>h(t) = z(t) * h(t-1) + (1-z(t)) * h(t)’</a:t>
            </a:r>
          </a:p>
          <a:p>
            <a:endParaRPr lang="en-IN" sz="2400" dirty="0"/>
          </a:p>
        </p:txBody>
      </p:sp>
    </p:spTree>
    <p:extLst>
      <p:ext uri="{BB962C8B-B14F-4D97-AF65-F5344CB8AC3E}">
        <p14:creationId xmlns:p14="http://schemas.microsoft.com/office/powerpoint/2010/main" val="4282347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361E-B5A9-40BE-B429-C1C7BFFCB39E}"/>
              </a:ext>
            </a:extLst>
          </p:cNvPr>
          <p:cNvSpPr>
            <a:spLocks noGrp="1"/>
          </p:cNvSpPr>
          <p:nvPr>
            <p:ph type="title"/>
          </p:nvPr>
        </p:nvSpPr>
        <p:spPr/>
        <p:txBody>
          <a:bodyPr/>
          <a:lstStyle/>
          <a:p>
            <a:r>
              <a:rPr lang="en-IN" dirty="0"/>
              <a:t>GRU Block</a:t>
            </a:r>
          </a:p>
        </p:txBody>
      </p:sp>
      <p:pic>
        <p:nvPicPr>
          <p:cNvPr id="4" name="Picture 3">
            <a:extLst>
              <a:ext uri="{FF2B5EF4-FFF2-40B4-BE49-F238E27FC236}">
                <a16:creationId xmlns:a16="http://schemas.microsoft.com/office/drawing/2014/main" id="{521FAD4C-5B02-4B54-87BA-7504B84C6903}"/>
              </a:ext>
            </a:extLst>
          </p:cNvPr>
          <p:cNvPicPr>
            <a:picLocks noChangeAspect="1"/>
          </p:cNvPicPr>
          <p:nvPr/>
        </p:nvPicPr>
        <p:blipFill>
          <a:blip r:embed="rId2"/>
          <a:stretch>
            <a:fillRect/>
          </a:stretch>
        </p:blipFill>
        <p:spPr>
          <a:xfrm>
            <a:off x="933450" y="1930400"/>
            <a:ext cx="6248400" cy="4417618"/>
          </a:xfrm>
          <a:prstGeom prst="rect">
            <a:avLst/>
          </a:prstGeom>
        </p:spPr>
      </p:pic>
    </p:spTree>
    <p:extLst>
      <p:ext uri="{BB962C8B-B14F-4D97-AF65-F5344CB8AC3E}">
        <p14:creationId xmlns:p14="http://schemas.microsoft.com/office/powerpoint/2010/main" val="2677363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673CE-B45B-41A4-8716-44562496EEBD}"/>
              </a:ext>
            </a:extLst>
          </p:cNvPr>
          <p:cNvSpPr>
            <a:spLocks noGrp="1"/>
          </p:cNvSpPr>
          <p:nvPr>
            <p:ph type="title"/>
          </p:nvPr>
        </p:nvSpPr>
        <p:spPr/>
        <p:txBody>
          <a:bodyPr/>
          <a:lstStyle/>
          <a:p>
            <a:r>
              <a:rPr lang="en-IN" dirty="0"/>
              <a:t>Long Short Term Memory</a:t>
            </a:r>
          </a:p>
        </p:txBody>
      </p:sp>
      <p:sp>
        <p:nvSpPr>
          <p:cNvPr id="3" name="Content Placeholder 2">
            <a:extLst>
              <a:ext uri="{FF2B5EF4-FFF2-40B4-BE49-F238E27FC236}">
                <a16:creationId xmlns:a16="http://schemas.microsoft.com/office/drawing/2014/main" id="{FDE24109-18B2-4170-9FA9-18B0FB1FCEF3}"/>
              </a:ext>
            </a:extLst>
          </p:cNvPr>
          <p:cNvSpPr>
            <a:spLocks noGrp="1"/>
          </p:cNvSpPr>
          <p:nvPr>
            <p:ph idx="1"/>
          </p:nvPr>
        </p:nvSpPr>
        <p:spPr>
          <a:xfrm>
            <a:off x="677334" y="2160589"/>
            <a:ext cx="8596668" cy="4545011"/>
          </a:xfrm>
        </p:spPr>
        <p:txBody>
          <a:bodyPr>
            <a:normAutofit/>
          </a:bodyPr>
          <a:lstStyle/>
          <a:p>
            <a:pPr marL="0" indent="0">
              <a:buNone/>
            </a:pPr>
            <a:r>
              <a:rPr lang="en-IN" sz="2400" dirty="0"/>
              <a:t>The LSTM model has 2 additional gates</a:t>
            </a:r>
          </a:p>
          <a:p>
            <a:pPr>
              <a:buFont typeface="Arial" panose="020B0604020202020204" pitchFamily="34" charset="0"/>
              <a:buChar char="•"/>
            </a:pPr>
            <a:r>
              <a:rPr lang="en-IN" sz="2400" dirty="0"/>
              <a:t>Forget Gate</a:t>
            </a:r>
          </a:p>
          <a:p>
            <a:pPr>
              <a:buFont typeface="Arial" panose="020B0604020202020204" pitchFamily="34" charset="0"/>
              <a:buChar char="•"/>
            </a:pPr>
            <a:r>
              <a:rPr lang="en-IN" sz="2400" dirty="0"/>
              <a:t>Output Gate</a:t>
            </a:r>
          </a:p>
          <a:p>
            <a:pPr>
              <a:buFont typeface="Arial" panose="020B0604020202020204" pitchFamily="34" charset="0"/>
              <a:buChar char="•"/>
            </a:pPr>
            <a:endParaRPr lang="en-IN" sz="2400" dirty="0"/>
          </a:p>
          <a:p>
            <a:pPr marL="0" indent="0">
              <a:buNone/>
            </a:pPr>
            <a:r>
              <a:rPr lang="en-IN" sz="2400" dirty="0"/>
              <a:t>Unlike GRU, it does not have a Reset Gate</a:t>
            </a:r>
          </a:p>
          <a:p>
            <a:pPr marL="0" indent="0">
              <a:buNone/>
            </a:pPr>
            <a:endParaRPr lang="en-IN" sz="2400" dirty="0"/>
          </a:p>
          <a:p>
            <a:pPr marL="0" indent="0">
              <a:buNone/>
            </a:pPr>
            <a:r>
              <a:rPr lang="en-IN" sz="2400" dirty="0"/>
              <a:t>Unlike GRUs, the output of the LSTM is not the same as the cell state</a:t>
            </a:r>
          </a:p>
          <a:p>
            <a:pPr marL="0" indent="0">
              <a:buNone/>
            </a:pPr>
            <a:endParaRPr lang="en-IN" sz="2400" dirty="0"/>
          </a:p>
        </p:txBody>
      </p:sp>
    </p:spTree>
    <p:extLst>
      <p:ext uri="{BB962C8B-B14F-4D97-AF65-F5344CB8AC3E}">
        <p14:creationId xmlns:p14="http://schemas.microsoft.com/office/powerpoint/2010/main" val="333242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4910A-6FDB-4F79-88E1-6B64C6350690}"/>
              </a:ext>
            </a:extLst>
          </p:cNvPr>
          <p:cNvSpPr>
            <a:spLocks noGrp="1"/>
          </p:cNvSpPr>
          <p:nvPr>
            <p:ph type="title"/>
          </p:nvPr>
        </p:nvSpPr>
        <p:spPr/>
        <p:txBody>
          <a:bodyPr/>
          <a:lstStyle/>
          <a:p>
            <a:r>
              <a:rPr lang="en-IN" dirty="0"/>
              <a:t>Forget Gate</a:t>
            </a:r>
          </a:p>
        </p:txBody>
      </p:sp>
      <p:sp>
        <p:nvSpPr>
          <p:cNvPr id="3" name="Content Placeholder 2">
            <a:extLst>
              <a:ext uri="{FF2B5EF4-FFF2-40B4-BE49-F238E27FC236}">
                <a16:creationId xmlns:a16="http://schemas.microsoft.com/office/drawing/2014/main" id="{6A5E4626-2D0D-4280-9FAA-73FDCC886F3F}"/>
              </a:ext>
            </a:extLst>
          </p:cNvPr>
          <p:cNvSpPr>
            <a:spLocks noGrp="1"/>
          </p:cNvSpPr>
          <p:nvPr>
            <p:ph idx="1"/>
          </p:nvPr>
        </p:nvSpPr>
        <p:spPr/>
        <p:txBody>
          <a:bodyPr>
            <a:normAutofit/>
          </a:bodyPr>
          <a:lstStyle/>
          <a:p>
            <a:pPr marL="0" indent="0">
              <a:buNone/>
            </a:pPr>
            <a:r>
              <a:rPr lang="en-IN" sz="2400" dirty="0"/>
              <a:t>The forget gate decides how much of the previous information is to be forgotten.</a:t>
            </a:r>
          </a:p>
          <a:p>
            <a:pPr marL="0" indent="0">
              <a:buNone/>
            </a:pPr>
            <a:endParaRPr lang="en-IN" sz="2400" dirty="0"/>
          </a:p>
          <a:p>
            <a:pPr marL="0" indent="0">
              <a:buNone/>
            </a:pPr>
            <a:r>
              <a:rPr lang="en-IN" sz="2400" dirty="0"/>
              <a:t>It is used in place of ( 1- Update gate ) that is used in GRU</a:t>
            </a:r>
          </a:p>
          <a:p>
            <a:pPr marL="0" indent="0">
              <a:buNone/>
            </a:pPr>
            <a:endParaRPr lang="en-IN" sz="2400" dirty="0"/>
          </a:p>
          <a:p>
            <a:pPr marL="0" indent="0">
              <a:buNone/>
            </a:pPr>
            <a:r>
              <a:rPr lang="en-IN" sz="2400" dirty="0"/>
              <a:t>f(t) = sig( W(f)[x(t),h(t-1)] )</a:t>
            </a:r>
          </a:p>
          <a:p>
            <a:pPr marL="0" indent="0">
              <a:buNone/>
            </a:pPr>
            <a:r>
              <a:rPr lang="en-IN" sz="2400" dirty="0"/>
              <a:t>Where h(t-1) is the output of the previous layer</a:t>
            </a:r>
          </a:p>
        </p:txBody>
      </p:sp>
    </p:spTree>
    <p:extLst>
      <p:ext uri="{BB962C8B-B14F-4D97-AF65-F5344CB8AC3E}">
        <p14:creationId xmlns:p14="http://schemas.microsoft.com/office/powerpoint/2010/main" val="689557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DBC27-BE44-4E2E-A952-4849507F31CA}"/>
              </a:ext>
            </a:extLst>
          </p:cNvPr>
          <p:cNvSpPr>
            <a:spLocks noGrp="1"/>
          </p:cNvSpPr>
          <p:nvPr>
            <p:ph type="title"/>
          </p:nvPr>
        </p:nvSpPr>
        <p:spPr/>
        <p:txBody>
          <a:bodyPr/>
          <a:lstStyle/>
          <a:p>
            <a:r>
              <a:rPr lang="en-IN" dirty="0"/>
              <a:t>Output Gate</a:t>
            </a:r>
          </a:p>
        </p:txBody>
      </p:sp>
      <p:sp>
        <p:nvSpPr>
          <p:cNvPr id="3" name="Content Placeholder 2">
            <a:extLst>
              <a:ext uri="{FF2B5EF4-FFF2-40B4-BE49-F238E27FC236}">
                <a16:creationId xmlns:a16="http://schemas.microsoft.com/office/drawing/2014/main" id="{02798AA3-39E5-461F-B4AD-D71006FF16DF}"/>
              </a:ext>
            </a:extLst>
          </p:cNvPr>
          <p:cNvSpPr>
            <a:spLocks noGrp="1"/>
          </p:cNvSpPr>
          <p:nvPr>
            <p:ph idx="1"/>
          </p:nvPr>
        </p:nvSpPr>
        <p:spPr/>
        <p:txBody>
          <a:bodyPr>
            <a:normAutofit/>
          </a:bodyPr>
          <a:lstStyle/>
          <a:p>
            <a:pPr marL="0" indent="0">
              <a:buNone/>
            </a:pPr>
            <a:r>
              <a:rPr lang="en-IN" sz="2400" dirty="0"/>
              <a:t>The output of an LSTM cell is not the same as the cell state</a:t>
            </a:r>
          </a:p>
          <a:p>
            <a:pPr marL="0" indent="0">
              <a:buNone/>
            </a:pPr>
            <a:endParaRPr lang="en-IN" sz="2400" dirty="0"/>
          </a:p>
          <a:p>
            <a:pPr marL="0" indent="0">
              <a:buNone/>
            </a:pPr>
            <a:r>
              <a:rPr lang="en-IN" sz="2400" dirty="0"/>
              <a:t>The output gate is used to compute the output for LSTM</a:t>
            </a:r>
          </a:p>
          <a:p>
            <a:pPr marL="0" indent="0">
              <a:buNone/>
            </a:pPr>
            <a:endParaRPr lang="en-IN" sz="2400" dirty="0"/>
          </a:p>
          <a:p>
            <a:pPr marL="0" indent="0">
              <a:buNone/>
            </a:pPr>
            <a:r>
              <a:rPr lang="en-IN" sz="2400" dirty="0"/>
              <a:t>o(t) = sig( W(o)[x(t), h(t-1)] )</a:t>
            </a:r>
          </a:p>
          <a:p>
            <a:pPr marL="0" indent="0">
              <a:buNone/>
            </a:pPr>
            <a:r>
              <a:rPr lang="en-IN" sz="2400" dirty="0"/>
              <a:t>Where h(t-1) is the output of previous cell</a:t>
            </a:r>
          </a:p>
        </p:txBody>
      </p:sp>
    </p:spTree>
    <p:extLst>
      <p:ext uri="{BB962C8B-B14F-4D97-AF65-F5344CB8AC3E}">
        <p14:creationId xmlns:p14="http://schemas.microsoft.com/office/powerpoint/2010/main" val="2715279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D06E-F8D4-4C93-82F4-5F7489D6E72E}"/>
              </a:ext>
            </a:extLst>
          </p:cNvPr>
          <p:cNvSpPr>
            <a:spLocks noGrp="1"/>
          </p:cNvSpPr>
          <p:nvPr>
            <p:ph type="title"/>
          </p:nvPr>
        </p:nvSpPr>
        <p:spPr/>
        <p:txBody>
          <a:bodyPr/>
          <a:lstStyle/>
          <a:p>
            <a:r>
              <a:rPr lang="en-IN" dirty="0"/>
              <a:t>Output of LSTM</a:t>
            </a:r>
          </a:p>
        </p:txBody>
      </p:sp>
      <p:sp>
        <p:nvSpPr>
          <p:cNvPr id="3" name="Content Placeholder 2">
            <a:extLst>
              <a:ext uri="{FF2B5EF4-FFF2-40B4-BE49-F238E27FC236}">
                <a16:creationId xmlns:a16="http://schemas.microsoft.com/office/drawing/2014/main" id="{71375357-9984-4E7F-A3B1-270262DBD50E}"/>
              </a:ext>
            </a:extLst>
          </p:cNvPr>
          <p:cNvSpPr>
            <a:spLocks noGrp="1"/>
          </p:cNvSpPr>
          <p:nvPr>
            <p:ph idx="1"/>
          </p:nvPr>
        </p:nvSpPr>
        <p:spPr/>
        <p:txBody>
          <a:bodyPr>
            <a:normAutofit/>
          </a:bodyPr>
          <a:lstStyle/>
          <a:p>
            <a:pPr marL="0" indent="0">
              <a:buNone/>
            </a:pPr>
            <a:r>
              <a:rPr lang="en-IN" sz="2000" dirty="0"/>
              <a:t>The final cell state of the LSTM cell:</a:t>
            </a:r>
          </a:p>
          <a:p>
            <a:pPr marL="0" indent="0">
              <a:buNone/>
            </a:pPr>
            <a:r>
              <a:rPr lang="en-IN" sz="2000" dirty="0"/>
              <a:t>	c(t) = z(t) * c(t)’ + f(t) * c(t-1)</a:t>
            </a:r>
          </a:p>
          <a:p>
            <a:pPr marL="0" indent="0">
              <a:buNone/>
            </a:pPr>
            <a:r>
              <a:rPr lang="en-IN" sz="2000" dirty="0"/>
              <a:t>Where z(t) is the update gate and c(t)’ is the candidate cell state</a:t>
            </a:r>
          </a:p>
          <a:p>
            <a:pPr marL="0" indent="0">
              <a:buNone/>
            </a:pPr>
            <a:endParaRPr lang="en-IN" sz="2000" dirty="0"/>
          </a:p>
          <a:p>
            <a:pPr marL="0" indent="0">
              <a:buNone/>
            </a:pPr>
            <a:r>
              <a:rPr lang="en-IN" sz="2000" dirty="0"/>
              <a:t>The output of LSTM:</a:t>
            </a:r>
          </a:p>
          <a:p>
            <a:pPr marL="0" indent="0">
              <a:buNone/>
            </a:pPr>
            <a:r>
              <a:rPr lang="en-IN" sz="2000" dirty="0"/>
              <a:t>	h(t) = o(t) * tanh(c(t))</a:t>
            </a:r>
          </a:p>
        </p:txBody>
      </p:sp>
    </p:spTree>
    <p:extLst>
      <p:ext uri="{BB962C8B-B14F-4D97-AF65-F5344CB8AC3E}">
        <p14:creationId xmlns:p14="http://schemas.microsoft.com/office/powerpoint/2010/main" val="196714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B779-5828-487D-BCFB-27DA851D1D72}"/>
              </a:ext>
            </a:extLst>
          </p:cNvPr>
          <p:cNvSpPr>
            <a:spLocks noGrp="1"/>
          </p:cNvSpPr>
          <p:nvPr>
            <p:ph type="title"/>
          </p:nvPr>
        </p:nvSpPr>
        <p:spPr/>
        <p:txBody>
          <a:bodyPr/>
          <a:lstStyle/>
          <a:p>
            <a:r>
              <a:rPr lang="en-IN" dirty="0"/>
              <a:t>LSTM Block</a:t>
            </a:r>
          </a:p>
        </p:txBody>
      </p:sp>
      <p:pic>
        <p:nvPicPr>
          <p:cNvPr id="5" name="Content Placeholder 4">
            <a:extLst>
              <a:ext uri="{FF2B5EF4-FFF2-40B4-BE49-F238E27FC236}">
                <a16:creationId xmlns:a16="http://schemas.microsoft.com/office/drawing/2014/main" id="{CA01C611-43BE-4524-8AC8-7A0DD996DC15}"/>
              </a:ext>
            </a:extLst>
          </p:cNvPr>
          <p:cNvPicPr>
            <a:picLocks noGrp="1" noChangeAspect="1"/>
          </p:cNvPicPr>
          <p:nvPr>
            <p:ph idx="1"/>
          </p:nvPr>
        </p:nvPicPr>
        <p:blipFill>
          <a:blip r:embed="rId2"/>
          <a:stretch>
            <a:fillRect/>
          </a:stretch>
        </p:blipFill>
        <p:spPr>
          <a:xfrm>
            <a:off x="878947" y="2160588"/>
            <a:ext cx="8194144" cy="3881437"/>
          </a:xfrm>
        </p:spPr>
      </p:pic>
    </p:spTree>
    <p:extLst>
      <p:ext uri="{BB962C8B-B14F-4D97-AF65-F5344CB8AC3E}">
        <p14:creationId xmlns:p14="http://schemas.microsoft.com/office/powerpoint/2010/main" val="1500402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D82B-CBC4-4426-B21C-397CBF542A76}"/>
              </a:ext>
            </a:extLst>
          </p:cNvPr>
          <p:cNvSpPr>
            <a:spLocks noGrp="1"/>
          </p:cNvSpPr>
          <p:nvPr>
            <p:ph type="title"/>
          </p:nvPr>
        </p:nvSpPr>
        <p:spPr>
          <a:xfrm>
            <a:off x="1066800" y="642594"/>
            <a:ext cx="10058400" cy="1243356"/>
          </a:xfrm>
        </p:spPr>
        <p:txBody>
          <a:bodyPr/>
          <a:lstStyle/>
          <a:p>
            <a:r>
              <a:rPr lang="en-IN" dirty="0"/>
              <a:t>The Code</a:t>
            </a:r>
          </a:p>
        </p:txBody>
      </p:sp>
      <p:pic>
        <p:nvPicPr>
          <p:cNvPr id="9" name="Content Placeholder 8">
            <a:extLst>
              <a:ext uri="{FF2B5EF4-FFF2-40B4-BE49-F238E27FC236}">
                <a16:creationId xmlns:a16="http://schemas.microsoft.com/office/drawing/2014/main" id="{4D711628-EDB3-4192-B095-4370445200FD}"/>
              </a:ext>
            </a:extLst>
          </p:cNvPr>
          <p:cNvPicPr>
            <a:picLocks noGrp="1" noChangeAspect="1"/>
          </p:cNvPicPr>
          <p:nvPr>
            <p:ph idx="1"/>
          </p:nvPr>
        </p:nvPicPr>
        <p:blipFill rotWithShape="1">
          <a:blip r:embed="rId2"/>
          <a:srcRect t="34433" b="13361"/>
          <a:stretch/>
        </p:blipFill>
        <p:spPr>
          <a:xfrm>
            <a:off x="1052247" y="2338043"/>
            <a:ext cx="10087506" cy="3195981"/>
          </a:xfrm>
        </p:spPr>
      </p:pic>
    </p:spTree>
    <p:extLst>
      <p:ext uri="{BB962C8B-B14F-4D97-AF65-F5344CB8AC3E}">
        <p14:creationId xmlns:p14="http://schemas.microsoft.com/office/powerpoint/2010/main" val="1077447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46D212-6BFF-4528-BA51-1DBB3DDA0DD0}"/>
              </a:ext>
            </a:extLst>
          </p:cNvPr>
          <p:cNvPicPr>
            <a:picLocks noChangeAspect="1"/>
          </p:cNvPicPr>
          <p:nvPr/>
        </p:nvPicPr>
        <p:blipFill rotWithShape="1">
          <a:blip r:embed="rId2"/>
          <a:srcRect l="3281" t="33333" r="3672" b="28889"/>
          <a:stretch/>
        </p:blipFill>
        <p:spPr>
          <a:xfrm>
            <a:off x="400050" y="647701"/>
            <a:ext cx="11344275" cy="2590800"/>
          </a:xfrm>
          <a:prstGeom prst="rect">
            <a:avLst/>
          </a:prstGeom>
        </p:spPr>
      </p:pic>
      <p:pic>
        <p:nvPicPr>
          <p:cNvPr id="5" name="Picture 4">
            <a:extLst>
              <a:ext uri="{FF2B5EF4-FFF2-40B4-BE49-F238E27FC236}">
                <a16:creationId xmlns:a16="http://schemas.microsoft.com/office/drawing/2014/main" id="{98E0DE81-8942-4EB1-A7BA-DD2E1132178E}"/>
              </a:ext>
            </a:extLst>
          </p:cNvPr>
          <p:cNvPicPr>
            <a:picLocks noChangeAspect="1"/>
          </p:cNvPicPr>
          <p:nvPr/>
        </p:nvPicPr>
        <p:blipFill rotWithShape="1">
          <a:blip r:embed="rId3"/>
          <a:srcRect l="3281" t="33611" r="3672" b="24444"/>
          <a:stretch/>
        </p:blipFill>
        <p:spPr>
          <a:xfrm>
            <a:off x="400050" y="3543300"/>
            <a:ext cx="11344275" cy="2876550"/>
          </a:xfrm>
          <a:prstGeom prst="rect">
            <a:avLst/>
          </a:prstGeom>
        </p:spPr>
      </p:pic>
    </p:spTree>
    <p:extLst>
      <p:ext uri="{BB962C8B-B14F-4D97-AF65-F5344CB8AC3E}">
        <p14:creationId xmlns:p14="http://schemas.microsoft.com/office/powerpoint/2010/main" val="4209950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E6DBC7-867A-4745-96F7-C7D92A5A921E}"/>
              </a:ext>
            </a:extLst>
          </p:cNvPr>
          <p:cNvPicPr>
            <a:picLocks noChangeAspect="1"/>
          </p:cNvPicPr>
          <p:nvPr/>
        </p:nvPicPr>
        <p:blipFill rotWithShape="1">
          <a:blip r:embed="rId2"/>
          <a:srcRect l="4375" t="38195" r="4454" b="19293"/>
          <a:stretch/>
        </p:blipFill>
        <p:spPr>
          <a:xfrm>
            <a:off x="538162" y="476250"/>
            <a:ext cx="11115675" cy="2628900"/>
          </a:xfrm>
          <a:prstGeom prst="rect">
            <a:avLst/>
          </a:prstGeom>
        </p:spPr>
      </p:pic>
      <p:pic>
        <p:nvPicPr>
          <p:cNvPr id="5" name="Picture 4">
            <a:extLst>
              <a:ext uri="{FF2B5EF4-FFF2-40B4-BE49-F238E27FC236}">
                <a16:creationId xmlns:a16="http://schemas.microsoft.com/office/drawing/2014/main" id="{B6133F1D-FD29-4308-9833-8D0057AD8D21}"/>
              </a:ext>
            </a:extLst>
          </p:cNvPr>
          <p:cNvPicPr>
            <a:picLocks noChangeAspect="1"/>
          </p:cNvPicPr>
          <p:nvPr/>
        </p:nvPicPr>
        <p:blipFill rotWithShape="1">
          <a:blip r:embed="rId3"/>
          <a:srcRect l="3244" t="38333" r="5585" b="19584"/>
          <a:stretch/>
        </p:blipFill>
        <p:spPr>
          <a:xfrm>
            <a:off x="538162" y="3362325"/>
            <a:ext cx="11115676" cy="2886075"/>
          </a:xfrm>
          <a:prstGeom prst="rect">
            <a:avLst/>
          </a:prstGeom>
        </p:spPr>
      </p:pic>
    </p:spTree>
    <p:extLst>
      <p:ext uri="{BB962C8B-B14F-4D97-AF65-F5344CB8AC3E}">
        <p14:creationId xmlns:p14="http://schemas.microsoft.com/office/powerpoint/2010/main" val="4144191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1F5B-CBBE-4112-8C64-5E0B6504B416}"/>
              </a:ext>
            </a:extLst>
          </p:cNvPr>
          <p:cNvSpPr>
            <a:spLocks noGrp="1"/>
          </p:cNvSpPr>
          <p:nvPr>
            <p:ph type="title"/>
          </p:nvPr>
        </p:nvSpPr>
        <p:spPr>
          <a:xfrm>
            <a:off x="1066800" y="536920"/>
            <a:ext cx="10058400" cy="1214094"/>
          </a:xfrm>
        </p:spPr>
        <p:txBody>
          <a:bodyPr/>
          <a:lstStyle/>
          <a:p>
            <a:r>
              <a:rPr lang="en-US" dirty="0"/>
              <a:t>The Chef Problem (MLP)</a:t>
            </a:r>
            <a:endParaRPr lang="en-IN" dirty="0"/>
          </a:p>
        </p:txBody>
      </p:sp>
      <p:pic>
        <p:nvPicPr>
          <p:cNvPr id="4" name="Content Placeholder 3">
            <a:extLst>
              <a:ext uri="{FF2B5EF4-FFF2-40B4-BE49-F238E27FC236}">
                <a16:creationId xmlns:a16="http://schemas.microsoft.com/office/drawing/2014/main" id="{5187B0D1-82A4-457B-A0FA-16F3D7FAD7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8212" y="1751014"/>
            <a:ext cx="4693763" cy="2360802"/>
          </a:xfrm>
        </p:spPr>
      </p:pic>
      <p:graphicFrame>
        <p:nvGraphicFramePr>
          <p:cNvPr id="5" name="Table 4">
            <a:extLst>
              <a:ext uri="{FF2B5EF4-FFF2-40B4-BE49-F238E27FC236}">
                <a16:creationId xmlns:a16="http://schemas.microsoft.com/office/drawing/2014/main" id="{DC1C23A5-E26E-4F8B-A6CF-59767761C120}"/>
              </a:ext>
            </a:extLst>
          </p:cNvPr>
          <p:cNvGraphicFramePr>
            <a:graphicFrameLocks noGrp="1"/>
          </p:cNvGraphicFramePr>
          <p:nvPr>
            <p:extLst>
              <p:ext uri="{D42A27DB-BD31-4B8C-83A1-F6EECF244321}">
                <p14:modId xmlns:p14="http://schemas.microsoft.com/office/powerpoint/2010/main" val="3489869030"/>
              </p:ext>
            </p:extLst>
          </p:nvPr>
        </p:nvGraphicFramePr>
        <p:xfrm>
          <a:off x="3048000" y="4648200"/>
          <a:ext cx="6096000" cy="1112520"/>
        </p:xfrm>
        <a:graphic>
          <a:graphicData uri="http://schemas.openxmlformats.org/drawingml/2006/table">
            <a:tbl>
              <a:tblPr firstRow="1" bandRow="1">
                <a:tableStyleId>{F5AB1C69-6EDB-4FF4-983F-18BD219EF322}</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t>Weather</a:t>
                      </a:r>
                    </a:p>
                  </a:txBody>
                  <a:tcPr/>
                </a:tc>
                <a:tc>
                  <a:txBody>
                    <a:bodyPr/>
                    <a:lstStyle/>
                    <a:p>
                      <a:r>
                        <a:rPr lang="en-US" dirty="0"/>
                        <a:t>Food Cooked</a:t>
                      </a:r>
                    </a:p>
                  </a:txBody>
                  <a:tcPr/>
                </a:tc>
                <a:extLst>
                  <a:ext uri="{0D108BD9-81ED-4DB2-BD59-A6C34878D82A}">
                    <a16:rowId xmlns:a16="http://schemas.microsoft.com/office/drawing/2014/main" val="10000"/>
                  </a:ext>
                </a:extLst>
              </a:tr>
              <a:tr h="370840">
                <a:tc>
                  <a:txBody>
                    <a:bodyPr/>
                    <a:lstStyle/>
                    <a:p>
                      <a:r>
                        <a:rPr lang="en-US" dirty="0"/>
                        <a:t>Sunny</a:t>
                      </a:r>
                    </a:p>
                  </a:txBody>
                  <a:tcPr/>
                </a:tc>
                <a:tc>
                  <a:txBody>
                    <a:bodyPr/>
                    <a:lstStyle/>
                    <a:p>
                      <a:r>
                        <a:rPr lang="en-US" dirty="0"/>
                        <a:t>Pie</a:t>
                      </a:r>
                    </a:p>
                  </a:txBody>
                  <a:tcPr/>
                </a:tc>
                <a:extLst>
                  <a:ext uri="{0D108BD9-81ED-4DB2-BD59-A6C34878D82A}">
                    <a16:rowId xmlns:a16="http://schemas.microsoft.com/office/drawing/2014/main" val="10001"/>
                  </a:ext>
                </a:extLst>
              </a:tr>
              <a:tr h="370840">
                <a:tc>
                  <a:txBody>
                    <a:bodyPr/>
                    <a:lstStyle/>
                    <a:p>
                      <a:r>
                        <a:rPr lang="en-US" dirty="0"/>
                        <a:t>Rainy</a:t>
                      </a:r>
                    </a:p>
                  </a:txBody>
                  <a:tcPr/>
                </a:tc>
                <a:tc>
                  <a:txBody>
                    <a:bodyPr/>
                    <a:lstStyle/>
                    <a:p>
                      <a:r>
                        <a:rPr lang="en-US" dirty="0"/>
                        <a:t>Burger</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4234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DD7330-135A-4199-9667-88BFE77B2124}"/>
              </a:ext>
            </a:extLst>
          </p:cNvPr>
          <p:cNvPicPr>
            <a:picLocks noChangeAspect="1"/>
          </p:cNvPicPr>
          <p:nvPr/>
        </p:nvPicPr>
        <p:blipFill rotWithShape="1">
          <a:blip r:embed="rId2"/>
          <a:srcRect l="4376" t="36667" r="4609" b="17500"/>
          <a:stretch/>
        </p:blipFill>
        <p:spPr>
          <a:xfrm>
            <a:off x="547687" y="409576"/>
            <a:ext cx="11096625" cy="3143250"/>
          </a:xfrm>
          <a:prstGeom prst="rect">
            <a:avLst/>
          </a:prstGeom>
        </p:spPr>
      </p:pic>
      <p:pic>
        <p:nvPicPr>
          <p:cNvPr id="11" name="Picture 10">
            <a:extLst>
              <a:ext uri="{FF2B5EF4-FFF2-40B4-BE49-F238E27FC236}">
                <a16:creationId xmlns:a16="http://schemas.microsoft.com/office/drawing/2014/main" id="{2557B957-7CEB-403C-8E99-0ABB4A606EAC}"/>
              </a:ext>
            </a:extLst>
          </p:cNvPr>
          <p:cNvPicPr>
            <a:picLocks noChangeAspect="1"/>
          </p:cNvPicPr>
          <p:nvPr/>
        </p:nvPicPr>
        <p:blipFill rotWithShape="1">
          <a:blip r:embed="rId3"/>
          <a:srcRect l="4492" t="40417" r="4492" b="20416"/>
          <a:stretch/>
        </p:blipFill>
        <p:spPr>
          <a:xfrm>
            <a:off x="547687" y="3552826"/>
            <a:ext cx="11096625" cy="2686051"/>
          </a:xfrm>
          <a:prstGeom prst="rect">
            <a:avLst/>
          </a:prstGeom>
        </p:spPr>
      </p:pic>
    </p:spTree>
    <p:extLst>
      <p:ext uri="{BB962C8B-B14F-4D97-AF65-F5344CB8AC3E}">
        <p14:creationId xmlns:p14="http://schemas.microsoft.com/office/powerpoint/2010/main" val="4165703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32C462-428C-4E20-9074-8E20E9A21C92}"/>
              </a:ext>
            </a:extLst>
          </p:cNvPr>
          <p:cNvPicPr>
            <a:picLocks noChangeAspect="1"/>
          </p:cNvPicPr>
          <p:nvPr/>
        </p:nvPicPr>
        <p:blipFill rotWithShape="1">
          <a:blip r:embed="rId2"/>
          <a:srcRect l="3438" t="33889" r="4140" b="12778"/>
          <a:stretch/>
        </p:blipFill>
        <p:spPr>
          <a:xfrm>
            <a:off x="1118370" y="400050"/>
            <a:ext cx="9331373" cy="3028950"/>
          </a:xfrm>
          <a:prstGeom prst="rect">
            <a:avLst/>
          </a:prstGeom>
        </p:spPr>
      </p:pic>
      <p:pic>
        <p:nvPicPr>
          <p:cNvPr id="5" name="Picture 4">
            <a:extLst>
              <a:ext uri="{FF2B5EF4-FFF2-40B4-BE49-F238E27FC236}">
                <a16:creationId xmlns:a16="http://schemas.microsoft.com/office/drawing/2014/main" id="{21454A6B-A683-4391-87A0-C9C271F6FE7F}"/>
              </a:ext>
            </a:extLst>
          </p:cNvPr>
          <p:cNvPicPr>
            <a:picLocks noChangeAspect="1"/>
          </p:cNvPicPr>
          <p:nvPr/>
        </p:nvPicPr>
        <p:blipFill rotWithShape="1">
          <a:blip r:embed="rId3"/>
          <a:srcRect l="2696" t="36666" r="4883" b="13611"/>
          <a:stretch/>
        </p:blipFill>
        <p:spPr>
          <a:xfrm>
            <a:off x="1118370" y="3505200"/>
            <a:ext cx="9536945" cy="2886075"/>
          </a:xfrm>
          <a:prstGeom prst="rect">
            <a:avLst/>
          </a:prstGeom>
        </p:spPr>
      </p:pic>
    </p:spTree>
    <p:extLst>
      <p:ext uri="{BB962C8B-B14F-4D97-AF65-F5344CB8AC3E}">
        <p14:creationId xmlns:p14="http://schemas.microsoft.com/office/powerpoint/2010/main" val="2318265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4215BF-485D-48B0-93E1-B9563B185D56}"/>
              </a:ext>
            </a:extLst>
          </p:cNvPr>
          <p:cNvPicPr>
            <a:picLocks noChangeAspect="1"/>
          </p:cNvPicPr>
          <p:nvPr/>
        </p:nvPicPr>
        <p:blipFill rotWithShape="1">
          <a:blip r:embed="rId2"/>
          <a:srcRect l="3828" t="37639" r="4141" b="40278"/>
          <a:stretch/>
        </p:blipFill>
        <p:spPr>
          <a:xfrm>
            <a:off x="485772" y="533400"/>
            <a:ext cx="11220451" cy="1514476"/>
          </a:xfrm>
          <a:prstGeom prst="rect">
            <a:avLst/>
          </a:prstGeom>
        </p:spPr>
      </p:pic>
      <p:pic>
        <p:nvPicPr>
          <p:cNvPr id="5" name="Picture 4">
            <a:extLst>
              <a:ext uri="{FF2B5EF4-FFF2-40B4-BE49-F238E27FC236}">
                <a16:creationId xmlns:a16="http://schemas.microsoft.com/office/drawing/2014/main" id="{82B91C8B-5DC9-48F6-8224-CF6F1991045D}"/>
              </a:ext>
            </a:extLst>
          </p:cNvPr>
          <p:cNvPicPr>
            <a:picLocks noChangeAspect="1"/>
          </p:cNvPicPr>
          <p:nvPr/>
        </p:nvPicPr>
        <p:blipFill rotWithShape="1">
          <a:blip r:embed="rId3"/>
          <a:srcRect l="3984" t="38889" r="3984" b="18611"/>
          <a:stretch/>
        </p:blipFill>
        <p:spPr>
          <a:xfrm>
            <a:off x="485771" y="2143125"/>
            <a:ext cx="11220451" cy="2914650"/>
          </a:xfrm>
          <a:prstGeom prst="rect">
            <a:avLst/>
          </a:prstGeom>
        </p:spPr>
      </p:pic>
    </p:spTree>
    <p:extLst>
      <p:ext uri="{BB962C8B-B14F-4D97-AF65-F5344CB8AC3E}">
        <p14:creationId xmlns:p14="http://schemas.microsoft.com/office/powerpoint/2010/main" val="1141847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872A70-2007-4AD7-BBB0-5EA963DA2E7B}"/>
              </a:ext>
            </a:extLst>
          </p:cNvPr>
          <p:cNvPicPr>
            <a:picLocks noChangeAspect="1"/>
          </p:cNvPicPr>
          <p:nvPr/>
        </p:nvPicPr>
        <p:blipFill rotWithShape="1">
          <a:blip r:embed="rId2"/>
          <a:srcRect l="3984" t="43890" r="3984" b="24443"/>
          <a:stretch/>
        </p:blipFill>
        <p:spPr>
          <a:xfrm>
            <a:off x="485774" y="590551"/>
            <a:ext cx="11220451" cy="2171699"/>
          </a:xfrm>
          <a:prstGeom prst="rect">
            <a:avLst/>
          </a:prstGeom>
        </p:spPr>
      </p:pic>
      <p:pic>
        <p:nvPicPr>
          <p:cNvPr id="4" name="Picture 3">
            <a:extLst>
              <a:ext uri="{FF2B5EF4-FFF2-40B4-BE49-F238E27FC236}">
                <a16:creationId xmlns:a16="http://schemas.microsoft.com/office/drawing/2014/main" id="{AB963D7F-7184-49A7-8BB3-95E1C1D780F4}"/>
              </a:ext>
            </a:extLst>
          </p:cNvPr>
          <p:cNvPicPr>
            <a:picLocks noChangeAspect="1"/>
          </p:cNvPicPr>
          <p:nvPr/>
        </p:nvPicPr>
        <p:blipFill rotWithShape="1">
          <a:blip r:embed="rId3"/>
          <a:srcRect l="3984" t="79167" r="3984" b="15278"/>
          <a:stretch/>
        </p:blipFill>
        <p:spPr>
          <a:xfrm>
            <a:off x="485774" y="2762250"/>
            <a:ext cx="11220451" cy="381000"/>
          </a:xfrm>
          <a:prstGeom prst="rect">
            <a:avLst/>
          </a:prstGeom>
        </p:spPr>
      </p:pic>
      <p:pic>
        <p:nvPicPr>
          <p:cNvPr id="6" name="Picture 5">
            <a:extLst>
              <a:ext uri="{FF2B5EF4-FFF2-40B4-BE49-F238E27FC236}">
                <a16:creationId xmlns:a16="http://schemas.microsoft.com/office/drawing/2014/main" id="{0EB5916D-DCB7-4FB6-BBE8-7C43A45C3656}"/>
              </a:ext>
            </a:extLst>
          </p:cNvPr>
          <p:cNvPicPr>
            <a:picLocks noChangeAspect="1"/>
          </p:cNvPicPr>
          <p:nvPr/>
        </p:nvPicPr>
        <p:blipFill rotWithShape="1">
          <a:blip r:embed="rId4"/>
          <a:srcRect l="3984" t="36528" r="3984" b="34444"/>
          <a:stretch/>
        </p:blipFill>
        <p:spPr>
          <a:xfrm>
            <a:off x="485774" y="3714751"/>
            <a:ext cx="11220451" cy="1990726"/>
          </a:xfrm>
          <a:prstGeom prst="rect">
            <a:avLst/>
          </a:prstGeom>
        </p:spPr>
      </p:pic>
    </p:spTree>
    <p:extLst>
      <p:ext uri="{BB962C8B-B14F-4D97-AF65-F5344CB8AC3E}">
        <p14:creationId xmlns:p14="http://schemas.microsoft.com/office/powerpoint/2010/main" val="2636085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4AA139-953A-45D2-B246-4444FFC51BBB}"/>
              </a:ext>
            </a:extLst>
          </p:cNvPr>
          <p:cNvPicPr>
            <a:picLocks noChangeAspect="1"/>
          </p:cNvPicPr>
          <p:nvPr/>
        </p:nvPicPr>
        <p:blipFill rotWithShape="1">
          <a:blip r:embed="rId2"/>
          <a:srcRect l="3907" t="28611" r="3907" b="7639"/>
          <a:stretch/>
        </p:blipFill>
        <p:spPr>
          <a:xfrm>
            <a:off x="890587" y="451684"/>
            <a:ext cx="10410825" cy="4049634"/>
          </a:xfrm>
          <a:prstGeom prst="rect">
            <a:avLst/>
          </a:prstGeom>
        </p:spPr>
      </p:pic>
      <p:pic>
        <p:nvPicPr>
          <p:cNvPr id="5" name="Picture 4">
            <a:extLst>
              <a:ext uri="{FF2B5EF4-FFF2-40B4-BE49-F238E27FC236}">
                <a16:creationId xmlns:a16="http://schemas.microsoft.com/office/drawing/2014/main" id="{2DEF9DF0-CB19-4473-906B-D02765DA98CE}"/>
              </a:ext>
            </a:extLst>
          </p:cNvPr>
          <p:cNvPicPr>
            <a:picLocks noChangeAspect="1"/>
          </p:cNvPicPr>
          <p:nvPr/>
        </p:nvPicPr>
        <p:blipFill rotWithShape="1">
          <a:blip r:embed="rId3"/>
          <a:srcRect l="2109" t="49098" r="6093" b="20208"/>
          <a:stretch/>
        </p:blipFill>
        <p:spPr>
          <a:xfrm>
            <a:off x="771525" y="4484025"/>
            <a:ext cx="10220325" cy="1922291"/>
          </a:xfrm>
          <a:prstGeom prst="rect">
            <a:avLst/>
          </a:prstGeom>
        </p:spPr>
      </p:pic>
    </p:spTree>
    <p:extLst>
      <p:ext uri="{BB962C8B-B14F-4D97-AF65-F5344CB8AC3E}">
        <p14:creationId xmlns:p14="http://schemas.microsoft.com/office/powerpoint/2010/main" val="1455939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3BD21E-319D-4A91-BD50-8E69BF38D3FE}"/>
              </a:ext>
            </a:extLst>
          </p:cNvPr>
          <p:cNvPicPr>
            <a:picLocks noChangeAspect="1"/>
          </p:cNvPicPr>
          <p:nvPr/>
        </p:nvPicPr>
        <p:blipFill rotWithShape="1">
          <a:blip r:embed="rId2"/>
          <a:srcRect l="1172" t="80973" r="6485" b="14027"/>
          <a:stretch/>
        </p:blipFill>
        <p:spPr>
          <a:xfrm>
            <a:off x="466725" y="419099"/>
            <a:ext cx="11258550" cy="352426"/>
          </a:xfrm>
          <a:prstGeom prst="rect">
            <a:avLst/>
          </a:prstGeom>
        </p:spPr>
      </p:pic>
      <p:pic>
        <p:nvPicPr>
          <p:cNvPr id="5" name="Picture 4">
            <a:extLst>
              <a:ext uri="{FF2B5EF4-FFF2-40B4-BE49-F238E27FC236}">
                <a16:creationId xmlns:a16="http://schemas.microsoft.com/office/drawing/2014/main" id="{CD88E76C-4AC9-414F-A0FB-BEA31F21412D}"/>
              </a:ext>
            </a:extLst>
          </p:cNvPr>
          <p:cNvPicPr>
            <a:picLocks noChangeAspect="1"/>
          </p:cNvPicPr>
          <p:nvPr/>
        </p:nvPicPr>
        <p:blipFill rotWithShape="1">
          <a:blip r:embed="rId3"/>
          <a:srcRect l="7657" t="13889" r="3828"/>
          <a:stretch/>
        </p:blipFill>
        <p:spPr>
          <a:xfrm>
            <a:off x="700086" y="771525"/>
            <a:ext cx="10791827" cy="5905500"/>
          </a:xfrm>
          <a:prstGeom prst="rect">
            <a:avLst/>
          </a:prstGeom>
        </p:spPr>
      </p:pic>
    </p:spTree>
    <p:extLst>
      <p:ext uri="{BB962C8B-B14F-4D97-AF65-F5344CB8AC3E}">
        <p14:creationId xmlns:p14="http://schemas.microsoft.com/office/powerpoint/2010/main" val="3337800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D4461-5922-4FC8-A15E-813EED162782}"/>
              </a:ext>
            </a:extLst>
          </p:cNvPr>
          <p:cNvSpPr>
            <a:spLocks noGrp="1"/>
          </p:cNvSpPr>
          <p:nvPr>
            <p:ph type="title"/>
          </p:nvPr>
        </p:nvSpPr>
        <p:spPr/>
        <p:txBody>
          <a:bodyPr/>
          <a:lstStyle/>
          <a:p>
            <a:r>
              <a:rPr lang="en-IN" dirty="0"/>
              <a:t>Paul Graham Essay Generator</a:t>
            </a:r>
          </a:p>
        </p:txBody>
      </p:sp>
      <p:pic>
        <p:nvPicPr>
          <p:cNvPr id="8" name="Picture 8">
            <a:extLst>
              <a:ext uri="{FF2B5EF4-FFF2-40B4-BE49-F238E27FC236}">
                <a16:creationId xmlns:a16="http://schemas.microsoft.com/office/drawing/2014/main" id="{52F941E3-C102-48EF-B6C2-E1DB5C0F941E}"/>
              </a:ext>
            </a:extLst>
          </p:cNvPr>
          <p:cNvPicPr>
            <a:picLocks noChangeAspect="1"/>
          </p:cNvPicPr>
          <p:nvPr/>
        </p:nvPicPr>
        <p:blipFill>
          <a:blip r:embed="rId2"/>
          <a:stretch>
            <a:fillRect/>
          </a:stretch>
        </p:blipFill>
        <p:spPr>
          <a:xfrm>
            <a:off x="232610" y="1633570"/>
            <a:ext cx="10473489" cy="296830"/>
          </a:xfrm>
          <a:prstGeom prst="rect">
            <a:avLst/>
          </a:prstGeom>
        </p:spPr>
      </p:pic>
      <p:sp>
        <p:nvSpPr>
          <p:cNvPr id="9" name="Content Placeholder 8">
            <a:extLst>
              <a:ext uri="{FF2B5EF4-FFF2-40B4-BE49-F238E27FC236}">
                <a16:creationId xmlns:a16="http://schemas.microsoft.com/office/drawing/2014/main" id="{9F8E2839-1685-42A2-84AA-C7DEF66CF05F}"/>
              </a:ext>
            </a:extLst>
          </p:cNvPr>
          <p:cNvSpPr txBox="1">
            <a:spLocks noGrp="1"/>
          </p:cNvSpPr>
          <p:nvPr>
            <p:ph idx="1"/>
          </p:nvPr>
        </p:nvSpPr>
        <p:spPr>
          <a:xfrm>
            <a:off x="232610" y="2179799"/>
            <a:ext cx="11292639" cy="7745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buNone/>
            </a:pPr>
            <a:r>
              <a:rPr lang="en-US" dirty="0">
                <a:solidFill>
                  <a:srgbClr val="7030A0"/>
                </a:solidFill>
                <a:ea typeface="+mn-lt"/>
                <a:cs typeface="+mn-lt"/>
                <a:hlinkClick r:id="rId3">
                  <a:extLst>
                    <a:ext uri="{A12FA001-AC4F-418D-AE19-62706E023703}">
                      <ahyp:hlinkClr xmlns:ahyp="http://schemas.microsoft.com/office/drawing/2018/hyperlinkcolor" val="tx"/>
                    </a:ext>
                  </a:extLst>
                </a:hlinkClick>
              </a:rPr>
              <a:t>https://raw.githubusercontent.com/evolvingstuff/RecurrentJava/master/datasets/text/PaulGraham.txt</a:t>
            </a:r>
          </a:p>
          <a:p>
            <a:endParaRPr lang="en-US" dirty="0">
              <a:solidFill>
                <a:srgbClr val="7030A0"/>
              </a:solidFill>
              <a:cs typeface="Calibri" panose="020F0502020204030204"/>
            </a:endParaRPr>
          </a:p>
        </p:txBody>
      </p:sp>
      <p:pic>
        <p:nvPicPr>
          <p:cNvPr id="10" name="Picture 10" descr="A screenshot of a cell phone&#10;&#10;Description generated with very high confidence">
            <a:extLst>
              <a:ext uri="{FF2B5EF4-FFF2-40B4-BE49-F238E27FC236}">
                <a16:creationId xmlns:a16="http://schemas.microsoft.com/office/drawing/2014/main" id="{40257D75-BF5C-44F8-884E-B6BA25BC5DD7}"/>
              </a:ext>
            </a:extLst>
          </p:cNvPr>
          <p:cNvPicPr>
            <a:picLocks noChangeAspect="1"/>
          </p:cNvPicPr>
          <p:nvPr/>
        </p:nvPicPr>
        <p:blipFill>
          <a:blip r:embed="rId4"/>
          <a:stretch>
            <a:fillRect/>
          </a:stretch>
        </p:blipFill>
        <p:spPr>
          <a:xfrm>
            <a:off x="1415215" y="2636491"/>
            <a:ext cx="5831304" cy="4020408"/>
          </a:xfrm>
          <a:prstGeom prst="rect">
            <a:avLst/>
          </a:prstGeom>
        </p:spPr>
      </p:pic>
    </p:spTree>
    <p:extLst>
      <p:ext uri="{BB962C8B-B14F-4D97-AF65-F5344CB8AC3E}">
        <p14:creationId xmlns:p14="http://schemas.microsoft.com/office/powerpoint/2010/main" val="466915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 picture containing bird&#10;&#10;Description generated with very high confidence">
            <a:extLst>
              <a:ext uri="{FF2B5EF4-FFF2-40B4-BE49-F238E27FC236}">
                <a16:creationId xmlns:a16="http://schemas.microsoft.com/office/drawing/2014/main" id="{4B7C4CA6-75DC-4758-A3D6-D9C802953D19}"/>
              </a:ext>
            </a:extLst>
          </p:cNvPr>
          <p:cNvPicPr>
            <a:picLocks noChangeAspect="1"/>
          </p:cNvPicPr>
          <p:nvPr/>
        </p:nvPicPr>
        <p:blipFill>
          <a:blip r:embed="rId2"/>
          <a:stretch>
            <a:fillRect/>
          </a:stretch>
        </p:blipFill>
        <p:spPr>
          <a:xfrm>
            <a:off x="1102195" y="379006"/>
            <a:ext cx="5259034" cy="1199463"/>
          </a:xfrm>
          <a:prstGeom prst="rect">
            <a:avLst/>
          </a:prstGeom>
        </p:spPr>
      </p:pic>
      <p:pic>
        <p:nvPicPr>
          <p:cNvPr id="3" name="Picture 6" descr="A picture containing photo, hanging, cup&#10;&#10;Description generated with very high confidence">
            <a:extLst>
              <a:ext uri="{FF2B5EF4-FFF2-40B4-BE49-F238E27FC236}">
                <a16:creationId xmlns:a16="http://schemas.microsoft.com/office/drawing/2014/main" id="{2A472AB2-175F-4E53-B5F8-D182CE9E6F63}"/>
              </a:ext>
            </a:extLst>
          </p:cNvPr>
          <p:cNvPicPr>
            <a:picLocks noChangeAspect="1"/>
          </p:cNvPicPr>
          <p:nvPr/>
        </p:nvPicPr>
        <p:blipFill>
          <a:blip r:embed="rId3"/>
          <a:stretch>
            <a:fillRect/>
          </a:stretch>
        </p:blipFill>
        <p:spPr>
          <a:xfrm>
            <a:off x="7814764" y="369518"/>
            <a:ext cx="1468501" cy="4960307"/>
          </a:xfrm>
          <a:prstGeom prst="rect">
            <a:avLst/>
          </a:prstGeom>
        </p:spPr>
      </p:pic>
      <p:pic>
        <p:nvPicPr>
          <p:cNvPr id="4" name="Picture 2">
            <a:extLst>
              <a:ext uri="{FF2B5EF4-FFF2-40B4-BE49-F238E27FC236}">
                <a16:creationId xmlns:a16="http://schemas.microsoft.com/office/drawing/2014/main" id="{E63752B1-1C70-4975-BCBB-4F4C35874347}"/>
              </a:ext>
            </a:extLst>
          </p:cNvPr>
          <p:cNvPicPr>
            <a:picLocks noChangeAspect="1"/>
          </p:cNvPicPr>
          <p:nvPr/>
        </p:nvPicPr>
        <p:blipFill>
          <a:blip r:embed="rId4"/>
          <a:stretch>
            <a:fillRect/>
          </a:stretch>
        </p:blipFill>
        <p:spPr>
          <a:xfrm>
            <a:off x="666764" y="5554146"/>
            <a:ext cx="10853802" cy="434881"/>
          </a:xfrm>
          <a:prstGeom prst="rect">
            <a:avLst/>
          </a:prstGeom>
        </p:spPr>
      </p:pic>
    </p:spTree>
    <p:extLst>
      <p:ext uri="{BB962C8B-B14F-4D97-AF65-F5344CB8AC3E}">
        <p14:creationId xmlns:p14="http://schemas.microsoft.com/office/powerpoint/2010/main" val="1730521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social media post&#10;&#10;Description generated with very high confidence">
            <a:extLst>
              <a:ext uri="{FF2B5EF4-FFF2-40B4-BE49-F238E27FC236}">
                <a16:creationId xmlns:a16="http://schemas.microsoft.com/office/drawing/2014/main" id="{FD32F877-3D61-44F6-A068-2833A32736CD}"/>
              </a:ext>
            </a:extLst>
          </p:cNvPr>
          <p:cNvPicPr>
            <a:picLocks noChangeAspect="1"/>
          </p:cNvPicPr>
          <p:nvPr/>
        </p:nvPicPr>
        <p:blipFill>
          <a:blip r:embed="rId2"/>
          <a:stretch>
            <a:fillRect/>
          </a:stretch>
        </p:blipFill>
        <p:spPr>
          <a:xfrm>
            <a:off x="966592" y="268664"/>
            <a:ext cx="9079281" cy="5995778"/>
          </a:xfrm>
          <a:prstGeom prst="rect">
            <a:avLst/>
          </a:prstGeom>
        </p:spPr>
      </p:pic>
    </p:spTree>
    <p:extLst>
      <p:ext uri="{BB962C8B-B14F-4D97-AF65-F5344CB8AC3E}">
        <p14:creationId xmlns:p14="http://schemas.microsoft.com/office/powerpoint/2010/main" val="999456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5017D0E0-3266-4201-B6DC-C548FE9FCAAC}"/>
              </a:ext>
            </a:extLst>
          </p:cNvPr>
          <p:cNvPicPr>
            <a:picLocks noChangeAspect="1"/>
          </p:cNvPicPr>
          <p:nvPr/>
        </p:nvPicPr>
        <p:blipFill>
          <a:blip r:embed="rId2"/>
          <a:stretch>
            <a:fillRect/>
          </a:stretch>
        </p:blipFill>
        <p:spPr>
          <a:xfrm>
            <a:off x="663880" y="2465795"/>
            <a:ext cx="10874679" cy="1529755"/>
          </a:xfrm>
          <a:prstGeom prst="rect">
            <a:avLst/>
          </a:prstGeom>
        </p:spPr>
      </p:pic>
    </p:spTree>
    <p:extLst>
      <p:ext uri="{BB962C8B-B14F-4D97-AF65-F5344CB8AC3E}">
        <p14:creationId xmlns:p14="http://schemas.microsoft.com/office/powerpoint/2010/main" val="72142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FD3B6-6152-41A4-8843-6CE338FF94B0}"/>
              </a:ext>
            </a:extLst>
          </p:cNvPr>
          <p:cNvSpPr>
            <a:spLocks noGrp="1"/>
          </p:cNvSpPr>
          <p:nvPr>
            <p:ph type="title"/>
          </p:nvPr>
        </p:nvSpPr>
        <p:spPr>
          <a:xfrm flipH="1" flipV="1">
            <a:off x="1112519" y="714375"/>
            <a:ext cx="8250556" cy="933450"/>
          </a:xfrm>
        </p:spPr>
        <p:txBody>
          <a:bodyPr>
            <a:normAutofit/>
          </a:bodyPr>
          <a:lstStyle/>
          <a:p>
            <a:r>
              <a:rPr lang="en-IN" dirty="0"/>
              <a:t>    </a:t>
            </a:r>
          </a:p>
        </p:txBody>
      </p:sp>
      <p:sp>
        <p:nvSpPr>
          <p:cNvPr id="3" name="Content Placeholder 2">
            <a:extLst>
              <a:ext uri="{FF2B5EF4-FFF2-40B4-BE49-F238E27FC236}">
                <a16:creationId xmlns:a16="http://schemas.microsoft.com/office/drawing/2014/main" id="{E1D86C09-E035-46E5-8190-5FD60D877FF1}"/>
              </a:ext>
            </a:extLst>
          </p:cNvPr>
          <p:cNvSpPr>
            <a:spLocks noGrp="1"/>
          </p:cNvSpPr>
          <p:nvPr>
            <p:ph idx="1"/>
          </p:nvPr>
        </p:nvSpPr>
        <p:spPr>
          <a:xfrm>
            <a:off x="1066800" y="960120"/>
            <a:ext cx="10058400" cy="3849624"/>
          </a:xfrm>
        </p:spPr>
        <p:txBody>
          <a:bodyPr/>
          <a:lstStyle/>
          <a:p>
            <a:pPr marL="18288" indent="0">
              <a:buNone/>
            </a:pPr>
            <a:r>
              <a:rPr lang="en-US" sz="2000" dirty="0"/>
              <a:t>The problem can be solved by using a simple neural network where:</a:t>
            </a:r>
          </a:p>
          <a:p>
            <a:pPr marL="18288" indent="0">
              <a:buNone/>
            </a:pPr>
            <a:endParaRPr lang="en-US" sz="2000" dirty="0"/>
          </a:p>
          <a:p>
            <a:pPr marL="475488" indent="-457200">
              <a:buAutoNum type="arabicPeriod"/>
            </a:pPr>
            <a:r>
              <a:rPr lang="en-US" sz="2000" dirty="0"/>
              <a:t>Input Layer denotes Weather</a:t>
            </a:r>
          </a:p>
          <a:p>
            <a:pPr marL="475488" indent="-457200">
              <a:buAutoNum type="arabicPeriod"/>
            </a:pPr>
            <a:r>
              <a:rPr lang="en-US" sz="2000" dirty="0"/>
              <a:t>Output Layer denotes Food Cooked </a:t>
            </a:r>
          </a:p>
          <a:p>
            <a:endParaRPr lang="en-IN" dirty="0"/>
          </a:p>
        </p:txBody>
      </p:sp>
      <p:pic>
        <p:nvPicPr>
          <p:cNvPr id="4" name="Picture 3">
            <a:extLst>
              <a:ext uri="{FF2B5EF4-FFF2-40B4-BE49-F238E27FC236}">
                <a16:creationId xmlns:a16="http://schemas.microsoft.com/office/drawing/2014/main" id="{AAC053B8-729C-4F8A-9906-3703EDE60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975" y="2884932"/>
            <a:ext cx="5334000" cy="3193234"/>
          </a:xfrm>
          <a:prstGeom prst="rect">
            <a:avLst/>
          </a:prstGeom>
        </p:spPr>
      </p:pic>
    </p:spTree>
    <p:extLst>
      <p:ext uri="{BB962C8B-B14F-4D97-AF65-F5344CB8AC3E}">
        <p14:creationId xmlns:p14="http://schemas.microsoft.com/office/powerpoint/2010/main" val="2253050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134A1-A9F1-429E-886A-111FD09F825B}"/>
              </a:ext>
            </a:extLst>
          </p:cNvPr>
          <p:cNvSpPr>
            <a:spLocks noGrp="1"/>
          </p:cNvSpPr>
          <p:nvPr>
            <p:ph type="title"/>
          </p:nvPr>
        </p:nvSpPr>
        <p:spPr>
          <a:xfrm>
            <a:off x="677334" y="333375"/>
            <a:ext cx="8596668" cy="676275"/>
          </a:xfrm>
        </p:spPr>
        <p:txBody>
          <a:bodyPr/>
          <a:lstStyle/>
          <a:p>
            <a:r>
              <a:rPr lang="en-IN" dirty="0"/>
              <a:t>Model</a:t>
            </a:r>
          </a:p>
        </p:txBody>
      </p:sp>
      <p:pic>
        <p:nvPicPr>
          <p:cNvPr id="3" name="Picture 2" descr="A screenshot of a social media post&#10;&#10;Description generated with very high confidence">
            <a:extLst>
              <a:ext uri="{FF2B5EF4-FFF2-40B4-BE49-F238E27FC236}">
                <a16:creationId xmlns:a16="http://schemas.microsoft.com/office/drawing/2014/main" id="{FE3743DD-F18D-4A8D-81DC-25980521ABC9}"/>
              </a:ext>
            </a:extLst>
          </p:cNvPr>
          <p:cNvPicPr>
            <a:picLocks noChangeAspect="1"/>
          </p:cNvPicPr>
          <p:nvPr/>
        </p:nvPicPr>
        <p:blipFill>
          <a:blip r:embed="rId2"/>
          <a:stretch>
            <a:fillRect/>
          </a:stretch>
        </p:blipFill>
        <p:spPr>
          <a:xfrm>
            <a:off x="1046316" y="1077836"/>
            <a:ext cx="7576158" cy="5380114"/>
          </a:xfrm>
          <a:prstGeom prst="rect">
            <a:avLst/>
          </a:prstGeom>
        </p:spPr>
      </p:pic>
    </p:spTree>
    <p:extLst>
      <p:ext uri="{BB962C8B-B14F-4D97-AF65-F5344CB8AC3E}">
        <p14:creationId xmlns:p14="http://schemas.microsoft.com/office/powerpoint/2010/main" val="698353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20B18-ABF5-484E-AE13-A56547DC9A36}"/>
              </a:ext>
            </a:extLst>
          </p:cNvPr>
          <p:cNvSpPr>
            <a:spLocks noGrp="1"/>
          </p:cNvSpPr>
          <p:nvPr>
            <p:ph type="title"/>
          </p:nvPr>
        </p:nvSpPr>
        <p:spPr>
          <a:xfrm>
            <a:off x="677334" y="609600"/>
            <a:ext cx="8596668" cy="733425"/>
          </a:xfrm>
        </p:spPr>
        <p:txBody>
          <a:bodyPr>
            <a:normAutofit fontScale="90000"/>
          </a:bodyPr>
          <a:lstStyle/>
          <a:p>
            <a:r>
              <a:rPr lang="en-US" dirty="0"/>
              <a:t>Loss</a:t>
            </a:r>
            <a:br>
              <a:rPr lang="en-US" dirty="0">
                <a:cs typeface="Calibri"/>
              </a:rPr>
            </a:br>
            <a:endParaRPr lang="en-IN" dirty="0"/>
          </a:p>
        </p:txBody>
      </p:sp>
      <p:pic>
        <p:nvPicPr>
          <p:cNvPr id="3" name="Picture 2" descr="A screenshot of a cell phone&#10;&#10;Description generated with very high confidence">
            <a:extLst>
              <a:ext uri="{FF2B5EF4-FFF2-40B4-BE49-F238E27FC236}">
                <a16:creationId xmlns:a16="http://schemas.microsoft.com/office/drawing/2014/main" id="{D56D7456-A1E4-4B88-AE18-F10A3E081D07}"/>
              </a:ext>
            </a:extLst>
          </p:cNvPr>
          <p:cNvPicPr>
            <a:picLocks noChangeAspect="1"/>
          </p:cNvPicPr>
          <p:nvPr/>
        </p:nvPicPr>
        <p:blipFill>
          <a:blip r:embed="rId2"/>
          <a:stretch>
            <a:fillRect/>
          </a:stretch>
        </p:blipFill>
        <p:spPr>
          <a:xfrm>
            <a:off x="469986" y="1455709"/>
            <a:ext cx="5626013" cy="4994331"/>
          </a:xfrm>
          <a:prstGeom prst="rect">
            <a:avLst/>
          </a:prstGeom>
        </p:spPr>
      </p:pic>
      <p:pic>
        <p:nvPicPr>
          <p:cNvPr id="4" name="Picture 2" descr="A screenshot of a cell phone&#10;&#10;Description generated with very high confidence">
            <a:extLst>
              <a:ext uri="{FF2B5EF4-FFF2-40B4-BE49-F238E27FC236}">
                <a16:creationId xmlns:a16="http://schemas.microsoft.com/office/drawing/2014/main" id="{7C7701DA-0F62-4477-8919-18EBD4513944}"/>
              </a:ext>
            </a:extLst>
          </p:cNvPr>
          <p:cNvPicPr>
            <a:picLocks noChangeAspect="1"/>
          </p:cNvPicPr>
          <p:nvPr/>
        </p:nvPicPr>
        <p:blipFill>
          <a:blip r:embed="rId3"/>
          <a:stretch>
            <a:fillRect/>
          </a:stretch>
        </p:blipFill>
        <p:spPr>
          <a:xfrm>
            <a:off x="6095999" y="1957081"/>
            <a:ext cx="5626013" cy="4492959"/>
          </a:xfrm>
          <a:prstGeom prst="rect">
            <a:avLst/>
          </a:prstGeom>
        </p:spPr>
      </p:pic>
    </p:spTree>
    <p:extLst>
      <p:ext uri="{BB962C8B-B14F-4D97-AF65-F5344CB8AC3E}">
        <p14:creationId xmlns:p14="http://schemas.microsoft.com/office/powerpoint/2010/main" val="1752624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FE653-0769-441D-B7DB-E0D969CDBBB4}"/>
              </a:ext>
            </a:extLst>
          </p:cNvPr>
          <p:cNvSpPr>
            <a:spLocks noGrp="1"/>
          </p:cNvSpPr>
          <p:nvPr>
            <p:ph type="title"/>
          </p:nvPr>
        </p:nvSpPr>
        <p:spPr>
          <a:xfrm>
            <a:off x="677334" y="609600"/>
            <a:ext cx="8596668" cy="609600"/>
          </a:xfrm>
        </p:spPr>
        <p:txBody>
          <a:bodyPr>
            <a:normAutofit fontScale="90000"/>
          </a:bodyPr>
          <a:lstStyle/>
          <a:p>
            <a:r>
              <a:rPr lang="en-US" dirty="0"/>
              <a:t>Temperature</a:t>
            </a:r>
            <a:br>
              <a:rPr lang="en-US" dirty="0">
                <a:cs typeface="Calibri"/>
              </a:rPr>
            </a:br>
            <a:endParaRPr lang="en-IN" dirty="0"/>
          </a:p>
        </p:txBody>
      </p:sp>
      <p:pic>
        <p:nvPicPr>
          <p:cNvPr id="3" name="Picture 2" descr="A screenshot of a cell phone&#10;&#10;Description generated with very high confidence">
            <a:extLst>
              <a:ext uri="{FF2B5EF4-FFF2-40B4-BE49-F238E27FC236}">
                <a16:creationId xmlns:a16="http://schemas.microsoft.com/office/drawing/2014/main" id="{B726AC32-D9DD-48FC-9BFC-1E0B23E4CB3C}"/>
              </a:ext>
            </a:extLst>
          </p:cNvPr>
          <p:cNvPicPr>
            <a:picLocks noChangeAspect="1"/>
          </p:cNvPicPr>
          <p:nvPr/>
        </p:nvPicPr>
        <p:blipFill>
          <a:blip r:embed="rId2"/>
          <a:stretch>
            <a:fillRect/>
          </a:stretch>
        </p:blipFill>
        <p:spPr>
          <a:xfrm>
            <a:off x="1367034" y="1815237"/>
            <a:ext cx="5906021" cy="3894277"/>
          </a:xfrm>
          <a:prstGeom prst="rect">
            <a:avLst/>
          </a:prstGeom>
        </p:spPr>
      </p:pic>
    </p:spTree>
    <p:extLst>
      <p:ext uri="{BB962C8B-B14F-4D97-AF65-F5344CB8AC3E}">
        <p14:creationId xmlns:p14="http://schemas.microsoft.com/office/powerpoint/2010/main" val="753913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9BCA0-E9B5-46E2-88A2-D5501FA6BAF0}"/>
              </a:ext>
            </a:extLst>
          </p:cNvPr>
          <p:cNvSpPr>
            <a:spLocks noGrp="1"/>
          </p:cNvSpPr>
          <p:nvPr>
            <p:ph type="title"/>
          </p:nvPr>
        </p:nvSpPr>
        <p:spPr>
          <a:xfrm>
            <a:off x="677334" y="609600"/>
            <a:ext cx="8596668" cy="695325"/>
          </a:xfrm>
        </p:spPr>
        <p:txBody>
          <a:bodyPr>
            <a:normAutofit fontScale="90000"/>
          </a:bodyPr>
          <a:lstStyle/>
          <a:p>
            <a:r>
              <a:rPr lang="en-US" dirty="0"/>
              <a:t>Output</a:t>
            </a:r>
            <a:br>
              <a:rPr lang="en-US" dirty="0"/>
            </a:br>
            <a:endParaRPr lang="en-IN" dirty="0"/>
          </a:p>
        </p:txBody>
      </p:sp>
      <p:pic>
        <p:nvPicPr>
          <p:cNvPr id="3" name="Picture 2" descr="A screenshot of a cell phone&#10;&#10;Description generated with very high confidence">
            <a:extLst>
              <a:ext uri="{FF2B5EF4-FFF2-40B4-BE49-F238E27FC236}">
                <a16:creationId xmlns:a16="http://schemas.microsoft.com/office/drawing/2014/main" id="{53FD4628-9926-47BA-9876-69FD7F724D1B}"/>
              </a:ext>
            </a:extLst>
          </p:cNvPr>
          <p:cNvPicPr>
            <a:picLocks noChangeAspect="1"/>
          </p:cNvPicPr>
          <p:nvPr/>
        </p:nvPicPr>
        <p:blipFill>
          <a:blip r:embed="rId2"/>
          <a:stretch>
            <a:fillRect/>
          </a:stretch>
        </p:blipFill>
        <p:spPr>
          <a:xfrm>
            <a:off x="677334" y="1829562"/>
            <a:ext cx="8624322" cy="3580638"/>
          </a:xfrm>
          <a:prstGeom prst="rect">
            <a:avLst/>
          </a:prstGeom>
        </p:spPr>
      </p:pic>
    </p:spTree>
    <p:extLst>
      <p:ext uri="{BB962C8B-B14F-4D97-AF65-F5344CB8AC3E}">
        <p14:creationId xmlns:p14="http://schemas.microsoft.com/office/powerpoint/2010/main" val="2307226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C850E-612F-456A-AC83-1419865236CC}"/>
              </a:ext>
            </a:extLst>
          </p:cNvPr>
          <p:cNvSpPr>
            <a:spLocks noGrp="1"/>
          </p:cNvSpPr>
          <p:nvPr>
            <p:ph type="title"/>
          </p:nvPr>
        </p:nvSpPr>
        <p:spPr/>
        <p:txBody>
          <a:bodyPr>
            <a:normAutofit/>
          </a:bodyPr>
          <a:lstStyle/>
          <a:p>
            <a:r>
              <a:rPr lang="en-US" sz="4000" dirty="0">
                <a:ea typeface="Microsoft YaHei" panose="020B0503020204020204" pitchFamily="34" charset="-122"/>
              </a:rPr>
              <a:t>Wikipedia</a:t>
            </a:r>
            <a:endParaRPr lang="en-IN" sz="4000" dirty="0"/>
          </a:p>
        </p:txBody>
      </p:sp>
      <p:sp>
        <p:nvSpPr>
          <p:cNvPr id="3" name="Content Placeholder 2">
            <a:extLst>
              <a:ext uri="{FF2B5EF4-FFF2-40B4-BE49-F238E27FC236}">
                <a16:creationId xmlns:a16="http://schemas.microsoft.com/office/drawing/2014/main" id="{C7D312AF-9494-435A-BEC8-DB16FEC24489}"/>
              </a:ext>
            </a:extLst>
          </p:cNvPr>
          <p:cNvSpPr>
            <a:spLocks noGrp="1"/>
          </p:cNvSpPr>
          <p:nvPr>
            <p:ph idx="1"/>
          </p:nvPr>
        </p:nvSpPr>
        <p:spPr>
          <a:xfrm>
            <a:off x="677334" y="2160589"/>
            <a:ext cx="3471879" cy="3880773"/>
          </a:xfrm>
        </p:spPr>
        <p:txBody>
          <a:bodyPr/>
          <a:lstStyle/>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Sample output from Wikipedia.</a:t>
            </a:r>
          </a:p>
          <a:p>
            <a:pPr marL="0" indent="0">
              <a:buNone/>
            </a:pP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The  yahoo </a:t>
            </a:r>
            <a:r>
              <a:rPr lang="en-US" dirty="0" err="1">
                <a:latin typeface="Microsoft YaHei" panose="020B0503020204020204" pitchFamily="34" charset="-122"/>
                <a:ea typeface="Microsoft YaHei" panose="020B0503020204020204" pitchFamily="34" charset="-122"/>
              </a:rPr>
              <a:t>url</a:t>
            </a:r>
            <a:r>
              <a:rPr lang="en-US" dirty="0">
                <a:latin typeface="Microsoft YaHei" panose="020B0503020204020204" pitchFamily="34" charset="-122"/>
                <a:ea typeface="Microsoft YaHei" panose="020B0503020204020204" pitchFamily="34" charset="-122"/>
              </a:rPr>
              <a:t> doesn't actually exist.</a:t>
            </a:r>
          </a:p>
          <a:p>
            <a:pPr marL="285750" indent="-285750">
              <a:buFont typeface="Arial" panose="020B0604020202020204" pitchFamily="34" charset="0"/>
              <a:buChar char="•"/>
            </a:pP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Note that the model also learned to open and close with the correct number of parenthesis.</a:t>
            </a:r>
          </a:p>
          <a:p>
            <a:endParaRPr lang="en-IN" dirty="0"/>
          </a:p>
        </p:txBody>
      </p:sp>
      <p:pic>
        <p:nvPicPr>
          <p:cNvPr id="4" name="Content Placeholder 2" descr="Screenshot (215)">
            <a:extLst>
              <a:ext uri="{FF2B5EF4-FFF2-40B4-BE49-F238E27FC236}">
                <a16:creationId xmlns:a16="http://schemas.microsoft.com/office/drawing/2014/main" id="{E160240E-2C80-42E4-B7FF-7244FADF163E}"/>
              </a:ext>
            </a:extLst>
          </p:cNvPr>
          <p:cNvPicPr>
            <a:picLocks noChangeAspect="1"/>
          </p:cNvPicPr>
          <p:nvPr/>
        </p:nvPicPr>
        <p:blipFill>
          <a:blip r:embed="rId2"/>
          <a:stretch>
            <a:fillRect/>
          </a:stretch>
        </p:blipFill>
        <p:spPr>
          <a:xfrm>
            <a:off x="4149212" y="1228849"/>
            <a:ext cx="7372909" cy="4739332"/>
          </a:xfrm>
          <a:prstGeom prst="rect">
            <a:avLst/>
          </a:prstGeom>
        </p:spPr>
      </p:pic>
    </p:spTree>
    <p:extLst>
      <p:ext uri="{BB962C8B-B14F-4D97-AF65-F5344CB8AC3E}">
        <p14:creationId xmlns:p14="http://schemas.microsoft.com/office/powerpoint/2010/main" val="4213342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1229-0859-4B84-84D6-79BE23005D2B}"/>
              </a:ext>
            </a:extLst>
          </p:cNvPr>
          <p:cNvSpPr>
            <a:spLocks noGrp="1"/>
          </p:cNvSpPr>
          <p:nvPr>
            <p:ph type="title"/>
          </p:nvPr>
        </p:nvSpPr>
        <p:spPr>
          <a:xfrm>
            <a:off x="677334" y="609600"/>
            <a:ext cx="99414" cy="58994"/>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415EA41F-0E46-44CF-AE9F-C7BF5ED65AFF}"/>
              </a:ext>
            </a:extLst>
          </p:cNvPr>
          <p:cNvSpPr>
            <a:spLocks noGrp="1"/>
          </p:cNvSpPr>
          <p:nvPr>
            <p:ph idx="1"/>
          </p:nvPr>
        </p:nvSpPr>
        <p:spPr>
          <a:xfrm>
            <a:off x="588843" y="609600"/>
            <a:ext cx="3570201" cy="435127"/>
          </a:xfrm>
        </p:spPr>
        <p:txBody>
          <a:bodyPr/>
          <a:lstStyle/>
          <a:p>
            <a:pPr marL="0" indent="0">
              <a:buNone/>
            </a:pPr>
            <a:r>
              <a:rPr lang="en-US" dirty="0"/>
              <a:t>* Note the headings and listings.</a:t>
            </a:r>
          </a:p>
          <a:p>
            <a:endParaRPr lang="en-IN" dirty="0"/>
          </a:p>
        </p:txBody>
      </p:sp>
      <p:pic>
        <p:nvPicPr>
          <p:cNvPr id="4" name="Content Placeholder 5" descr="Screenshot (216)">
            <a:extLst>
              <a:ext uri="{FF2B5EF4-FFF2-40B4-BE49-F238E27FC236}">
                <a16:creationId xmlns:a16="http://schemas.microsoft.com/office/drawing/2014/main" id="{DB54E980-F3BB-4481-B4F1-FBEEB5F947EB}"/>
              </a:ext>
            </a:extLst>
          </p:cNvPr>
          <p:cNvPicPr>
            <a:picLocks noChangeAspect="1"/>
          </p:cNvPicPr>
          <p:nvPr/>
        </p:nvPicPr>
        <p:blipFill>
          <a:blip r:embed="rId2"/>
          <a:stretch>
            <a:fillRect/>
          </a:stretch>
        </p:blipFill>
        <p:spPr>
          <a:xfrm>
            <a:off x="1108690" y="1044727"/>
            <a:ext cx="8105140" cy="5586095"/>
          </a:xfrm>
          <a:prstGeom prst="rect">
            <a:avLst/>
          </a:prstGeom>
        </p:spPr>
      </p:pic>
    </p:spTree>
    <p:extLst>
      <p:ext uri="{BB962C8B-B14F-4D97-AF65-F5344CB8AC3E}">
        <p14:creationId xmlns:p14="http://schemas.microsoft.com/office/powerpoint/2010/main" val="469308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42B2-8749-4374-AD9B-8DF6BA373E61}"/>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16DB450A-F6FD-454A-9837-1B1C217BC0B9}"/>
              </a:ext>
            </a:extLst>
          </p:cNvPr>
          <p:cNvSpPr>
            <a:spLocks noGrp="1"/>
          </p:cNvSpPr>
          <p:nvPr>
            <p:ph idx="1"/>
          </p:nvPr>
        </p:nvSpPr>
        <p:spPr>
          <a:xfrm>
            <a:off x="549514" y="986847"/>
            <a:ext cx="3058924" cy="4866968"/>
          </a:xfrm>
        </p:spPr>
        <p:txBody>
          <a:bodyPr>
            <a:normAutofit/>
          </a:bodyPr>
          <a:lstStyle/>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The model generated a random but valid XML.</a:t>
            </a:r>
          </a:p>
          <a:p>
            <a:pPr marL="0" indent="0">
              <a:buNone/>
            </a:pP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The model completely makes up the timestamp, id, and so on.</a:t>
            </a:r>
          </a:p>
          <a:p>
            <a:pPr marL="0" indent="0">
              <a:buNone/>
            </a:pPr>
            <a:endParaRPr lang="en-US"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US" dirty="0">
                <a:latin typeface="Microsoft YaHei" panose="020B0503020204020204" pitchFamily="34" charset="-122"/>
                <a:ea typeface="Microsoft YaHei" panose="020B0503020204020204" pitchFamily="34" charset="-122"/>
              </a:rPr>
              <a:t>But it closed the correct tags appropriately and in the correct nested order.</a:t>
            </a:r>
          </a:p>
          <a:p>
            <a:pPr marL="285750" indent="-285750">
              <a:buFont typeface="Arial" panose="020B0604020202020204" pitchFamily="34" charset="0"/>
              <a:buChar char="•"/>
            </a:pPr>
            <a:endParaRPr lang="en-US" dirty="0"/>
          </a:p>
          <a:p>
            <a:endParaRPr lang="en-US" dirty="0"/>
          </a:p>
          <a:p>
            <a:endParaRPr lang="en-IN" dirty="0"/>
          </a:p>
        </p:txBody>
      </p:sp>
      <p:pic>
        <p:nvPicPr>
          <p:cNvPr id="4" name="Content Placeholder 4" descr="Screenshot (217)">
            <a:extLst>
              <a:ext uri="{FF2B5EF4-FFF2-40B4-BE49-F238E27FC236}">
                <a16:creationId xmlns:a16="http://schemas.microsoft.com/office/drawing/2014/main" id="{2444A4CA-C017-4B78-AF5A-D93166137A64}"/>
              </a:ext>
            </a:extLst>
          </p:cNvPr>
          <p:cNvPicPr>
            <a:picLocks noChangeAspect="1"/>
          </p:cNvPicPr>
          <p:nvPr/>
        </p:nvPicPr>
        <p:blipFill>
          <a:blip r:embed="rId2"/>
          <a:stretch>
            <a:fillRect/>
          </a:stretch>
        </p:blipFill>
        <p:spPr>
          <a:xfrm>
            <a:off x="3608438" y="986847"/>
            <a:ext cx="8171867" cy="5261553"/>
          </a:xfrm>
          <a:prstGeom prst="rect">
            <a:avLst/>
          </a:prstGeom>
        </p:spPr>
      </p:pic>
    </p:spTree>
    <p:extLst>
      <p:ext uri="{BB962C8B-B14F-4D97-AF65-F5344CB8AC3E}">
        <p14:creationId xmlns:p14="http://schemas.microsoft.com/office/powerpoint/2010/main" val="3009004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80196-05F6-4C05-8EAC-FFA4E834D99F}"/>
              </a:ext>
            </a:extLst>
          </p:cNvPr>
          <p:cNvSpPr>
            <a:spLocks noGrp="1"/>
          </p:cNvSpPr>
          <p:nvPr>
            <p:ph type="title"/>
          </p:nvPr>
        </p:nvSpPr>
        <p:spPr/>
        <p:txBody>
          <a:bodyPr/>
          <a:lstStyle/>
          <a:p>
            <a:r>
              <a:rPr lang="en-IN" dirty="0"/>
              <a:t>Our Wikipedia Output</a:t>
            </a:r>
          </a:p>
        </p:txBody>
      </p:sp>
      <p:pic>
        <p:nvPicPr>
          <p:cNvPr id="5" name="Content Placeholder 4">
            <a:extLst>
              <a:ext uri="{FF2B5EF4-FFF2-40B4-BE49-F238E27FC236}">
                <a16:creationId xmlns:a16="http://schemas.microsoft.com/office/drawing/2014/main" id="{5B9BF2BF-B8F8-426A-B153-8670D4A63A78}"/>
              </a:ext>
            </a:extLst>
          </p:cNvPr>
          <p:cNvPicPr>
            <a:picLocks noGrp="1" noChangeAspect="1"/>
          </p:cNvPicPr>
          <p:nvPr>
            <p:ph idx="1"/>
          </p:nvPr>
        </p:nvPicPr>
        <p:blipFill rotWithShape="1">
          <a:blip r:embed="rId2"/>
          <a:srcRect l="10462" t="24399" r="42531" b="29038"/>
          <a:stretch/>
        </p:blipFill>
        <p:spPr>
          <a:xfrm>
            <a:off x="747250" y="1691148"/>
            <a:ext cx="7817418" cy="4355691"/>
          </a:xfrm>
        </p:spPr>
      </p:pic>
    </p:spTree>
    <p:extLst>
      <p:ext uri="{BB962C8B-B14F-4D97-AF65-F5344CB8AC3E}">
        <p14:creationId xmlns:p14="http://schemas.microsoft.com/office/powerpoint/2010/main" val="310129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751C4-72DA-484A-B01A-B26D7795A7B9}"/>
              </a:ext>
            </a:extLst>
          </p:cNvPr>
          <p:cNvSpPr>
            <a:spLocks noGrp="1"/>
          </p:cNvSpPr>
          <p:nvPr>
            <p:ph type="title"/>
          </p:nvPr>
        </p:nvSpPr>
        <p:spPr>
          <a:xfrm>
            <a:off x="677334" y="609600"/>
            <a:ext cx="8596668" cy="924232"/>
          </a:xfrm>
        </p:spPr>
        <p:txBody>
          <a:bodyPr/>
          <a:lstStyle/>
          <a:p>
            <a:r>
              <a:rPr lang="en-US" dirty="0">
                <a:ea typeface="Microsoft YaHei" panose="020B0503020204020204" pitchFamily="34" charset="-122"/>
              </a:rPr>
              <a:t>Linux Source Code</a:t>
            </a:r>
            <a:endParaRPr lang="en-IN" dirty="0"/>
          </a:p>
        </p:txBody>
      </p:sp>
      <p:sp>
        <p:nvSpPr>
          <p:cNvPr id="3" name="Content Placeholder 2">
            <a:extLst>
              <a:ext uri="{FF2B5EF4-FFF2-40B4-BE49-F238E27FC236}">
                <a16:creationId xmlns:a16="http://schemas.microsoft.com/office/drawing/2014/main" id="{DEE9413C-D51F-4C6A-8EF8-35AD8F5BB933}"/>
              </a:ext>
            </a:extLst>
          </p:cNvPr>
          <p:cNvSpPr>
            <a:spLocks noGrp="1"/>
          </p:cNvSpPr>
          <p:nvPr>
            <p:ph idx="1"/>
          </p:nvPr>
        </p:nvSpPr>
        <p:spPr>
          <a:xfrm>
            <a:off x="471401" y="1533832"/>
            <a:ext cx="4346405" cy="4584340"/>
          </a:xfrm>
        </p:spPr>
        <p:txBody>
          <a:bodyPr>
            <a:normAutofit fontScale="92500" lnSpcReduction="10000"/>
          </a:bodyPr>
          <a:lstStyle/>
          <a:p>
            <a:pPr marL="0" indent="0">
              <a:buNone/>
            </a:pPr>
            <a:endParaRPr lang="en-US" dirty="0">
              <a:ea typeface="Microsoft YaHei" panose="020B0503020204020204" pitchFamily="34" charset="-122"/>
            </a:endParaRPr>
          </a:p>
          <a:p>
            <a:pPr marL="285750" indent="-285750">
              <a:buFont typeface="Arial" panose="020B0604020202020204" pitchFamily="34" charset="0"/>
              <a:buChar char="•"/>
            </a:pPr>
            <a:r>
              <a:rPr lang="en-US" dirty="0">
                <a:ea typeface="Microsoft YaHei" panose="020B0503020204020204" pitchFamily="34" charset="-122"/>
              </a:rPr>
              <a:t>The code doesn't compile but it looks like a proper code with comments and proper indentations.</a:t>
            </a:r>
          </a:p>
          <a:p>
            <a:pPr marL="285750" indent="-285750">
              <a:buFont typeface="Arial" panose="020B0604020202020204" pitchFamily="34" charset="0"/>
              <a:buChar char="•"/>
            </a:pPr>
            <a:endParaRPr lang="en-US" dirty="0">
              <a:ea typeface="Microsoft YaHei" panose="020B0503020204020204" pitchFamily="34" charset="-122"/>
            </a:endParaRPr>
          </a:p>
          <a:p>
            <a:pPr marL="285750" indent="-285750">
              <a:buFont typeface="Arial" panose="020B0604020202020204" pitchFamily="34" charset="0"/>
              <a:buChar char="•"/>
            </a:pPr>
            <a:r>
              <a:rPr lang="en-US" dirty="0">
                <a:ea typeface="Microsoft YaHei" panose="020B0503020204020204" pitchFamily="34" charset="-122"/>
              </a:rPr>
              <a:t>Proper opening and closing brackets.</a:t>
            </a:r>
          </a:p>
          <a:p>
            <a:pPr marL="285750" indent="-285750">
              <a:buFont typeface="Arial" panose="020B0604020202020204" pitchFamily="34" charset="0"/>
              <a:buChar char="•"/>
            </a:pPr>
            <a:endParaRPr lang="en-US" dirty="0">
              <a:ea typeface="Microsoft YaHei" panose="020B0503020204020204" pitchFamily="34" charset="-122"/>
            </a:endParaRPr>
          </a:p>
          <a:p>
            <a:pPr marL="285750" indent="-285750">
              <a:buFont typeface="Arial" panose="020B0604020202020204" pitchFamily="34" charset="0"/>
              <a:buChar char="•"/>
            </a:pPr>
            <a:endParaRPr lang="en-US" dirty="0">
              <a:ea typeface="Microsoft YaHei" panose="020B0503020204020204" pitchFamily="34" charset="-122"/>
            </a:endParaRPr>
          </a:p>
          <a:p>
            <a:pPr marL="285750" indent="-285750">
              <a:buFont typeface="Arial" panose="020B0604020202020204" pitchFamily="34" charset="0"/>
              <a:buChar char="•"/>
            </a:pPr>
            <a:r>
              <a:rPr lang="en-US" dirty="0">
                <a:ea typeface="Microsoft YaHei" panose="020B0503020204020204" pitchFamily="34" charset="-122"/>
              </a:rPr>
              <a:t>Errors we can find:</a:t>
            </a:r>
          </a:p>
          <a:p>
            <a:pPr indent="0">
              <a:buFont typeface="Arial" panose="020B0604020202020204" pitchFamily="34" charset="0"/>
              <a:buNone/>
            </a:pPr>
            <a:r>
              <a:rPr lang="en-US" dirty="0">
                <a:ea typeface="Microsoft YaHei" panose="020B0503020204020204" pitchFamily="34" charset="-122"/>
              </a:rPr>
              <a:t>1. Undeclared variables(</a:t>
            </a:r>
            <a:r>
              <a:rPr lang="en-US" dirty="0" err="1">
                <a:ea typeface="Microsoft YaHei" panose="020B0503020204020204" pitchFamily="34" charset="-122"/>
              </a:rPr>
              <a:t>rw</a:t>
            </a:r>
            <a:r>
              <a:rPr lang="en-US" dirty="0">
                <a:ea typeface="Microsoft YaHei" panose="020B0503020204020204" pitchFamily="34" charset="-122"/>
              </a:rPr>
              <a:t>)</a:t>
            </a:r>
          </a:p>
          <a:p>
            <a:pPr indent="0">
              <a:buFont typeface="Arial" panose="020B0604020202020204" pitchFamily="34" charset="0"/>
              <a:buNone/>
            </a:pPr>
            <a:r>
              <a:rPr lang="en-US" dirty="0">
                <a:ea typeface="Microsoft YaHei" panose="020B0503020204020204" pitchFamily="34" charset="-122"/>
              </a:rPr>
              <a:t>2. Usage of declared variables(int  		error)</a:t>
            </a:r>
          </a:p>
          <a:p>
            <a:pPr indent="0">
              <a:buFont typeface="Arial" panose="020B0604020202020204" pitchFamily="34" charset="0"/>
              <a:buNone/>
            </a:pPr>
            <a:r>
              <a:rPr lang="en-US" dirty="0">
                <a:ea typeface="Microsoft YaHei" panose="020B0503020204020204" pitchFamily="34" charset="-122"/>
              </a:rPr>
              <a:t>3. Returning non-existent      			variable (</a:t>
            </a:r>
            <a:r>
              <a:rPr lang="en-US" dirty="0" err="1">
                <a:ea typeface="Microsoft YaHei" panose="020B0503020204020204" pitchFamily="34" charset="-122"/>
              </a:rPr>
              <a:t>segatable</a:t>
            </a:r>
            <a:r>
              <a:rPr lang="en-US" dirty="0">
                <a:ea typeface="Microsoft YaHei" panose="020B0503020204020204" pitchFamily="34" charset="-122"/>
              </a:rPr>
              <a:t>)</a:t>
            </a:r>
          </a:p>
          <a:p>
            <a:endParaRPr lang="en-IN" dirty="0"/>
          </a:p>
        </p:txBody>
      </p:sp>
      <p:pic>
        <p:nvPicPr>
          <p:cNvPr id="5" name="Content Placeholder 6" descr="Screenshot (228)">
            <a:extLst>
              <a:ext uri="{FF2B5EF4-FFF2-40B4-BE49-F238E27FC236}">
                <a16:creationId xmlns:a16="http://schemas.microsoft.com/office/drawing/2014/main" id="{3AFE069E-36D2-4DC4-AAC3-3A57C797A351}"/>
              </a:ext>
            </a:extLst>
          </p:cNvPr>
          <p:cNvPicPr>
            <a:picLocks noChangeAspect="1"/>
          </p:cNvPicPr>
          <p:nvPr/>
        </p:nvPicPr>
        <p:blipFill>
          <a:blip r:embed="rId2"/>
          <a:stretch>
            <a:fillRect/>
          </a:stretch>
        </p:blipFill>
        <p:spPr>
          <a:xfrm>
            <a:off x="4975668" y="1693819"/>
            <a:ext cx="5954841" cy="4264365"/>
          </a:xfrm>
          <a:prstGeom prst="rect">
            <a:avLst/>
          </a:prstGeom>
        </p:spPr>
      </p:pic>
    </p:spTree>
    <p:extLst>
      <p:ext uri="{BB962C8B-B14F-4D97-AF65-F5344CB8AC3E}">
        <p14:creationId xmlns:p14="http://schemas.microsoft.com/office/powerpoint/2010/main" val="2452176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DFC8-6FFB-40FB-B512-2D27EA1D2164}"/>
              </a:ext>
            </a:extLst>
          </p:cNvPr>
          <p:cNvSpPr>
            <a:spLocks noGrp="1"/>
          </p:cNvSpPr>
          <p:nvPr>
            <p:ph type="title"/>
          </p:nvPr>
        </p:nvSpPr>
        <p:spPr>
          <a:xfrm flipH="1">
            <a:off x="570270" y="609600"/>
            <a:ext cx="107063" cy="78658"/>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577B6CF-DF3C-4EFA-A90B-E2C20A921B86}"/>
              </a:ext>
            </a:extLst>
          </p:cNvPr>
          <p:cNvSpPr>
            <a:spLocks noGrp="1"/>
          </p:cNvSpPr>
          <p:nvPr>
            <p:ph idx="1"/>
          </p:nvPr>
        </p:nvSpPr>
        <p:spPr>
          <a:xfrm>
            <a:off x="271084" y="377288"/>
            <a:ext cx="8596668" cy="464624"/>
          </a:xfrm>
        </p:spPr>
        <p:txBody>
          <a:bodyPr/>
          <a:lstStyle/>
          <a:p>
            <a:pPr marL="0" indent="0">
              <a:buNone/>
            </a:pPr>
            <a:r>
              <a:rPr lang="en-US" altLang="zh-CN" b="1" dirty="0">
                <a:ea typeface="Microsoft YaHei" panose="020B0503020204020204" pitchFamily="34" charset="-122"/>
              </a:rPr>
              <a:t>Another snippet with wider array of operations  (</a:t>
            </a:r>
            <a:r>
              <a:rPr lang="en-US" altLang="zh-CN" b="1" dirty="0" err="1">
                <a:ea typeface="Microsoft YaHei" panose="020B0503020204020204" pitchFamily="34" charset="-122"/>
              </a:rPr>
              <a:t>tty,void</a:t>
            </a:r>
            <a:r>
              <a:rPr lang="en-US" altLang="zh-CN" b="1" dirty="0">
                <a:ea typeface="Microsoft YaHei" panose="020B0503020204020204" pitchFamily="34" charset="-122"/>
              </a:rPr>
              <a:t> </a:t>
            </a:r>
            <a:r>
              <a:rPr lang="en-US" altLang="zh-CN" b="1" dirty="0" err="1">
                <a:ea typeface="Microsoft YaHei" panose="020B0503020204020204" pitchFamily="34" charset="-122"/>
              </a:rPr>
              <a:t>fuctions</a:t>
            </a:r>
            <a:r>
              <a:rPr lang="en-US" altLang="zh-CN" b="1" dirty="0">
                <a:ea typeface="Microsoft YaHei" panose="020B0503020204020204" pitchFamily="34" charset="-122"/>
              </a:rPr>
              <a:t>)</a:t>
            </a:r>
          </a:p>
          <a:p>
            <a:endParaRPr lang="en-IN" dirty="0"/>
          </a:p>
        </p:txBody>
      </p:sp>
      <p:pic>
        <p:nvPicPr>
          <p:cNvPr id="4" name="Content Placeholder 11" descr="Screenshot (219)">
            <a:extLst>
              <a:ext uri="{FF2B5EF4-FFF2-40B4-BE49-F238E27FC236}">
                <a16:creationId xmlns:a16="http://schemas.microsoft.com/office/drawing/2014/main" id="{4CEEECC5-B5B9-49EC-B460-713AF5D0C350}"/>
              </a:ext>
            </a:extLst>
          </p:cNvPr>
          <p:cNvPicPr>
            <a:picLocks noChangeAspect="1"/>
          </p:cNvPicPr>
          <p:nvPr/>
        </p:nvPicPr>
        <p:blipFill>
          <a:blip r:embed="rId2"/>
          <a:stretch>
            <a:fillRect/>
          </a:stretch>
        </p:blipFill>
        <p:spPr>
          <a:xfrm>
            <a:off x="271084" y="1016184"/>
            <a:ext cx="5659755" cy="5586730"/>
          </a:xfrm>
          <a:prstGeom prst="rect">
            <a:avLst/>
          </a:prstGeom>
        </p:spPr>
      </p:pic>
      <p:pic>
        <p:nvPicPr>
          <p:cNvPr id="6" name="Content Placeholder 8" descr="Screenshot (220)">
            <a:extLst>
              <a:ext uri="{FF2B5EF4-FFF2-40B4-BE49-F238E27FC236}">
                <a16:creationId xmlns:a16="http://schemas.microsoft.com/office/drawing/2014/main" id="{45DACF31-4083-4774-BBE1-68D86FA7F175}"/>
              </a:ext>
            </a:extLst>
          </p:cNvPr>
          <p:cNvPicPr>
            <a:picLocks noChangeAspect="1"/>
          </p:cNvPicPr>
          <p:nvPr/>
        </p:nvPicPr>
        <p:blipFill>
          <a:blip r:embed="rId3"/>
          <a:stretch>
            <a:fillRect/>
          </a:stretch>
        </p:blipFill>
        <p:spPr>
          <a:xfrm>
            <a:off x="5916907" y="1016184"/>
            <a:ext cx="5901690" cy="5586730"/>
          </a:xfrm>
          <a:prstGeom prst="rect">
            <a:avLst/>
          </a:prstGeom>
        </p:spPr>
      </p:pic>
    </p:spTree>
    <p:extLst>
      <p:ext uri="{BB962C8B-B14F-4D97-AF65-F5344CB8AC3E}">
        <p14:creationId xmlns:p14="http://schemas.microsoft.com/office/powerpoint/2010/main" val="787105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9BE8-5562-4166-91E4-A01EE903390B}"/>
              </a:ext>
            </a:extLst>
          </p:cNvPr>
          <p:cNvSpPr>
            <a:spLocks noGrp="1"/>
          </p:cNvSpPr>
          <p:nvPr>
            <p:ph type="title"/>
          </p:nvPr>
        </p:nvSpPr>
        <p:spPr/>
        <p:txBody>
          <a:bodyPr/>
          <a:lstStyle/>
          <a:p>
            <a:r>
              <a:rPr lang="en-US" dirty="0"/>
              <a:t>The Chef Problem (RNN)</a:t>
            </a:r>
            <a:endParaRPr lang="en-IN" dirty="0"/>
          </a:p>
        </p:txBody>
      </p:sp>
      <p:pic>
        <p:nvPicPr>
          <p:cNvPr id="4" name="Content Placeholder 3">
            <a:extLst>
              <a:ext uri="{FF2B5EF4-FFF2-40B4-BE49-F238E27FC236}">
                <a16:creationId xmlns:a16="http://schemas.microsoft.com/office/drawing/2014/main" id="{D473F882-DDBD-47E8-AC14-2E98FFA753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6468" y="1899296"/>
            <a:ext cx="7259063" cy="2124371"/>
          </a:xfrm>
          <a:prstGeom prst="rect">
            <a:avLst/>
          </a:prstGeom>
        </p:spPr>
      </p:pic>
      <p:graphicFrame>
        <p:nvGraphicFramePr>
          <p:cNvPr id="6" name="Table 5">
            <a:extLst>
              <a:ext uri="{FF2B5EF4-FFF2-40B4-BE49-F238E27FC236}">
                <a16:creationId xmlns:a16="http://schemas.microsoft.com/office/drawing/2014/main" id="{F4FAB375-9592-4427-BDF2-8698E99D27EB}"/>
              </a:ext>
            </a:extLst>
          </p:cNvPr>
          <p:cNvGraphicFramePr>
            <a:graphicFrameLocks noGrp="1"/>
          </p:cNvGraphicFramePr>
          <p:nvPr>
            <p:extLst>
              <p:ext uri="{D42A27DB-BD31-4B8C-83A1-F6EECF244321}">
                <p14:modId xmlns:p14="http://schemas.microsoft.com/office/powerpoint/2010/main" val="630026471"/>
              </p:ext>
            </p:extLst>
          </p:nvPr>
        </p:nvGraphicFramePr>
        <p:xfrm>
          <a:off x="3047999" y="4538689"/>
          <a:ext cx="6096000" cy="1483360"/>
        </p:xfrm>
        <a:graphic>
          <a:graphicData uri="http://schemas.openxmlformats.org/drawingml/2006/table">
            <a:tbl>
              <a:tblPr firstRow="1" bandRow="1">
                <a:tableStyleId>{F5AB1C69-6EDB-4FF4-983F-18BD219EF322}</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t>Input</a:t>
                      </a:r>
                    </a:p>
                  </a:txBody>
                  <a:tcPr/>
                </a:tc>
                <a:tc>
                  <a:txBody>
                    <a:bodyPr/>
                    <a:lstStyle/>
                    <a:p>
                      <a:r>
                        <a:rPr lang="en-US" dirty="0"/>
                        <a:t>Output</a:t>
                      </a:r>
                    </a:p>
                  </a:txBody>
                  <a:tcPr/>
                </a:tc>
                <a:extLst>
                  <a:ext uri="{0D108BD9-81ED-4DB2-BD59-A6C34878D82A}">
                    <a16:rowId xmlns:a16="http://schemas.microsoft.com/office/drawing/2014/main" val="10000"/>
                  </a:ext>
                </a:extLst>
              </a:tr>
              <a:tr h="370840">
                <a:tc>
                  <a:txBody>
                    <a:bodyPr/>
                    <a:lstStyle/>
                    <a:p>
                      <a:r>
                        <a:rPr lang="en-US" dirty="0"/>
                        <a:t>Pie</a:t>
                      </a:r>
                    </a:p>
                  </a:txBody>
                  <a:tcPr/>
                </a:tc>
                <a:tc>
                  <a:txBody>
                    <a:bodyPr/>
                    <a:lstStyle/>
                    <a:p>
                      <a:r>
                        <a:rPr lang="en-US" dirty="0"/>
                        <a:t>Burger</a:t>
                      </a:r>
                    </a:p>
                  </a:txBody>
                  <a:tcPr/>
                </a:tc>
                <a:extLst>
                  <a:ext uri="{0D108BD9-81ED-4DB2-BD59-A6C34878D82A}">
                    <a16:rowId xmlns:a16="http://schemas.microsoft.com/office/drawing/2014/main" val="10001"/>
                  </a:ext>
                </a:extLst>
              </a:tr>
              <a:tr h="370840">
                <a:tc>
                  <a:txBody>
                    <a:bodyPr/>
                    <a:lstStyle/>
                    <a:p>
                      <a:r>
                        <a:rPr lang="en-US" dirty="0"/>
                        <a:t>Burger</a:t>
                      </a:r>
                    </a:p>
                  </a:txBody>
                  <a:tcPr/>
                </a:tc>
                <a:tc>
                  <a:txBody>
                    <a:bodyPr/>
                    <a:lstStyle/>
                    <a:p>
                      <a:r>
                        <a:rPr lang="en-US" dirty="0"/>
                        <a:t>Chicken</a:t>
                      </a:r>
                    </a:p>
                  </a:txBody>
                  <a:tcPr/>
                </a:tc>
                <a:extLst>
                  <a:ext uri="{0D108BD9-81ED-4DB2-BD59-A6C34878D82A}">
                    <a16:rowId xmlns:a16="http://schemas.microsoft.com/office/drawing/2014/main" val="10002"/>
                  </a:ext>
                </a:extLst>
              </a:tr>
              <a:tr h="370840">
                <a:tc>
                  <a:txBody>
                    <a:bodyPr/>
                    <a:lstStyle/>
                    <a:p>
                      <a:r>
                        <a:rPr lang="en-US" dirty="0"/>
                        <a:t>Chicken</a:t>
                      </a:r>
                    </a:p>
                  </a:txBody>
                  <a:tcPr/>
                </a:tc>
                <a:tc>
                  <a:txBody>
                    <a:bodyPr/>
                    <a:lstStyle/>
                    <a:p>
                      <a:r>
                        <a:rPr lang="en-US" dirty="0"/>
                        <a:t>Pie</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6402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C9704-D724-42CC-8C8B-6BD16FD2BC7C}"/>
              </a:ext>
            </a:extLst>
          </p:cNvPr>
          <p:cNvSpPr>
            <a:spLocks noGrp="1"/>
          </p:cNvSpPr>
          <p:nvPr>
            <p:ph type="title"/>
          </p:nvPr>
        </p:nvSpPr>
        <p:spPr/>
        <p:txBody>
          <a:bodyPr/>
          <a:lstStyle/>
          <a:p>
            <a:r>
              <a:rPr lang="en-IN" dirty="0"/>
              <a:t>Our Linux Source Code Output</a:t>
            </a:r>
          </a:p>
        </p:txBody>
      </p:sp>
      <p:pic>
        <p:nvPicPr>
          <p:cNvPr id="3" name="Picture 2">
            <a:extLst>
              <a:ext uri="{FF2B5EF4-FFF2-40B4-BE49-F238E27FC236}">
                <a16:creationId xmlns:a16="http://schemas.microsoft.com/office/drawing/2014/main" id="{D4515D61-864C-4440-A941-4C0DA2F4EE66}"/>
              </a:ext>
            </a:extLst>
          </p:cNvPr>
          <p:cNvPicPr>
            <a:picLocks noChangeAspect="1"/>
          </p:cNvPicPr>
          <p:nvPr/>
        </p:nvPicPr>
        <p:blipFill rotWithShape="1">
          <a:blip r:embed="rId2"/>
          <a:srcRect l="7500" t="14306"/>
          <a:stretch/>
        </p:blipFill>
        <p:spPr>
          <a:xfrm>
            <a:off x="677334" y="1270000"/>
            <a:ext cx="10200216" cy="5315485"/>
          </a:xfrm>
          <a:prstGeom prst="rect">
            <a:avLst/>
          </a:prstGeom>
        </p:spPr>
      </p:pic>
    </p:spTree>
    <p:extLst>
      <p:ext uri="{BB962C8B-B14F-4D97-AF65-F5344CB8AC3E}">
        <p14:creationId xmlns:p14="http://schemas.microsoft.com/office/powerpoint/2010/main" val="3076086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9030C-AE3B-416F-B9A8-B858B273847E}"/>
              </a:ext>
            </a:extLst>
          </p:cNvPr>
          <p:cNvSpPr>
            <a:spLocks noGrp="1"/>
          </p:cNvSpPr>
          <p:nvPr>
            <p:ph type="title"/>
          </p:nvPr>
        </p:nvSpPr>
        <p:spPr>
          <a:xfrm>
            <a:off x="677334" y="609600"/>
            <a:ext cx="8596668" cy="707923"/>
          </a:xfrm>
        </p:spPr>
        <p:txBody>
          <a:bodyPr/>
          <a:lstStyle/>
          <a:p>
            <a:r>
              <a:rPr lang="en-US" b="1" dirty="0">
                <a:ea typeface="Microsoft YaHei" panose="020B0503020204020204" pitchFamily="34" charset="-122"/>
              </a:rPr>
              <a:t>Generating Baby Names</a:t>
            </a:r>
            <a:endParaRPr lang="en-IN" dirty="0"/>
          </a:p>
        </p:txBody>
      </p:sp>
      <p:sp>
        <p:nvSpPr>
          <p:cNvPr id="3" name="Content Placeholder 2">
            <a:extLst>
              <a:ext uri="{FF2B5EF4-FFF2-40B4-BE49-F238E27FC236}">
                <a16:creationId xmlns:a16="http://schemas.microsoft.com/office/drawing/2014/main" id="{34A4CB01-9C70-4285-94DD-ADF1B1CCCD0E}"/>
              </a:ext>
            </a:extLst>
          </p:cNvPr>
          <p:cNvSpPr>
            <a:spLocks noGrp="1"/>
          </p:cNvSpPr>
          <p:nvPr>
            <p:ph idx="1"/>
          </p:nvPr>
        </p:nvSpPr>
        <p:spPr>
          <a:xfrm>
            <a:off x="677334" y="1488613"/>
            <a:ext cx="8596668" cy="3880773"/>
          </a:xfrm>
        </p:spPr>
        <p:txBody>
          <a:bodyPr/>
          <a:lstStyle/>
          <a:p>
            <a:pPr marL="285750" indent="-285750">
              <a:buFont typeface="Arial" panose="020B0604020202020204" pitchFamily="34" charset="0"/>
              <a:buChar char="•"/>
            </a:pPr>
            <a:r>
              <a:rPr lang="en-US" dirty="0" err="1">
                <a:ea typeface="Microsoft YaHei" panose="020B0503020204020204" pitchFamily="34" charset="-122"/>
              </a:rPr>
              <a:t>Feeded</a:t>
            </a:r>
            <a:r>
              <a:rPr lang="en-US" dirty="0">
                <a:ea typeface="Microsoft YaHei" panose="020B0503020204020204" pitchFamily="34" charset="-122"/>
              </a:rPr>
              <a:t> the RNN with a large text file which contained 8000 baby names listed out </a:t>
            </a:r>
            <a:r>
              <a:rPr lang="en-US" dirty="0">
                <a:ea typeface="Microsoft YaHei" panose="020B0503020204020204" pitchFamily="34" charset="-122"/>
                <a:sym typeface="+mn-ea"/>
              </a:rPr>
              <a:t>one per line.</a:t>
            </a:r>
          </a:p>
          <a:p>
            <a:pPr marL="285750" indent="-285750">
              <a:buFont typeface="Arial" panose="020B0604020202020204" pitchFamily="34" charset="0"/>
              <a:buChar char="•"/>
            </a:pPr>
            <a:endParaRPr lang="en-US" dirty="0">
              <a:ea typeface="Microsoft YaHei" panose="020B0503020204020204" pitchFamily="34" charset="-122"/>
            </a:endParaRPr>
          </a:p>
          <a:p>
            <a:pPr marL="285750" indent="-285750">
              <a:buFont typeface="Arial" panose="020B0604020202020204" pitchFamily="34" charset="0"/>
              <a:buChar char="•"/>
            </a:pPr>
            <a:r>
              <a:rPr lang="en-US" dirty="0">
                <a:ea typeface="Microsoft YaHei" panose="020B0503020204020204" pitchFamily="34" charset="-122"/>
              </a:rPr>
              <a:t>Thus, generated new set of names.</a:t>
            </a:r>
          </a:p>
          <a:p>
            <a:pPr marL="285750" indent="-285750">
              <a:buFont typeface="Arial" panose="020B0604020202020204" pitchFamily="34" charset="0"/>
              <a:buChar char="•"/>
            </a:pPr>
            <a:endParaRPr lang="en-US" dirty="0">
              <a:ea typeface="Microsoft YaHei" panose="020B0503020204020204" pitchFamily="34" charset="-122"/>
            </a:endParaRPr>
          </a:p>
          <a:p>
            <a:pPr marL="285750" indent="-285750">
              <a:buFont typeface="Arial" panose="020B0604020202020204" pitchFamily="34" charset="0"/>
              <a:buChar char="•"/>
            </a:pPr>
            <a:r>
              <a:rPr lang="en-US" dirty="0">
                <a:ea typeface="Microsoft YaHei" panose="020B0503020204020204" pitchFamily="34" charset="-122"/>
              </a:rPr>
              <a:t>Here are few set of name generated by the model.</a:t>
            </a:r>
          </a:p>
          <a:p>
            <a:pPr indent="0">
              <a:buNone/>
            </a:pPr>
            <a:r>
              <a:rPr lang="en-US" dirty="0">
                <a:ea typeface="Microsoft YaHei" panose="020B0503020204020204" pitchFamily="34" charset="-122"/>
              </a:rPr>
              <a:t>     </a:t>
            </a:r>
          </a:p>
          <a:p>
            <a:pPr indent="0">
              <a:buNone/>
            </a:pPr>
            <a:endParaRPr lang="en-US" dirty="0">
              <a:ea typeface="Microsoft YaHei" panose="020B0503020204020204" pitchFamily="34" charset="-122"/>
            </a:endParaRPr>
          </a:p>
          <a:p>
            <a:endParaRPr lang="en-IN" dirty="0"/>
          </a:p>
        </p:txBody>
      </p:sp>
      <p:pic>
        <p:nvPicPr>
          <p:cNvPr id="4" name="Content Placeholder 5" descr="Screenshot (221)">
            <a:extLst>
              <a:ext uri="{FF2B5EF4-FFF2-40B4-BE49-F238E27FC236}">
                <a16:creationId xmlns:a16="http://schemas.microsoft.com/office/drawing/2014/main" id="{5AEE349C-7B71-40FC-9EAD-FF68B904C6F6}"/>
              </a:ext>
            </a:extLst>
          </p:cNvPr>
          <p:cNvPicPr>
            <a:picLocks noChangeAspect="1"/>
          </p:cNvPicPr>
          <p:nvPr/>
        </p:nvPicPr>
        <p:blipFill>
          <a:blip r:embed="rId2"/>
          <a:stretch>
            <a:fillRect/>
          </a:stretch>
        </p:blipFill>
        <p:spPr>
          <a:xfrm>
            <a:off x="564822" y="4016989"/>
            <a:ext cx="9596120" cy="2539365"/>
          </a:xfrm>
          <a:prstGeom prst="rect">
            <a:avLst/>
          </a:prstGeom>
        </p:spPr>
      </p:pic>
    </p:spTree>
    <p:extLst>
      <p:ext uri="{BB962C8B-B14F-4D97-AF65-F5344CB8AC3E}">
        <p14:creationId xmlns:p14="http://schemas.microsoft.com/office/powerpoint/2010/main" val="2699652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AD614-20D7-471F-AC35-A4ABC3C112EC}"/>
              </a:ext>
            </a:extLst>
          </p:cNvPr>
          <p:cNvSpPr>
            <a:spLocks noGrp="1"/>
          </p:cNvSpPr>
          <p:nvPr>
            <p:ph type="title"/>
          </p:nvPr>
        </p:nvSpPr>
        <p:spPr/>
        <p:txBody>
          <a:bodyPr/>
          <a:lstStyle/>
          <a:p>
            <a:r>
              <a:rPr lang="en-US" dirty="0">
                <a:ea typeface="Microsoft YaHei" panose="020B0503020204020204" pitchFamily="34" charset="-122"/>
              </a:rPr>
              <a:t>The Evolution of Samples while Training</a:t>
            </a:r>
            <a:endParaRPr lang="en-IN" dirty="0"/>
          </a:p>
        </p:txBody>
      </p:sp>
      <p:sp>
        <p:nvSpPr>
          <p:cNvPr id="3" name="Content Placeholder 2">
            <a:extLst>
              <a:ext uri="{FF2B5EF4-FFF2-40B4-BE49-F238E27FC236}">
                <a16:creationId xmlns:a16="http://schemas.microsoft.com/office/drawing/2014/main" id="{6DF97290-77B7-445C-84F5-2F04CC1C91F2}"/>
              </a:ext>
            </a:extLst>
          </p:cNvPr>
          <p:cNvSpPr>
            <a:spLocks noGrp="1"/>
          </p:cNvSpPr>
          <p:nvPr>
            <p:ph idx="1"/>
          </p:nvPr>
        </p:nvSpPr>
        <p:spPr/>
        <p:txBody>
          <a:bodyPr/>
          <a:lstStyle/>
          <a:p>
            <a:pPr marL="0" indent="0">
              <a:buNone/>
            </a:pPr>
            <a:r>
              <a:rPr lang="en-US" dirty="0">
                <a:ea typeface="Microsoft YaHei" panose="020B0503020204020204" pitchFamily="34" charset="-122"/>
              </a:rPr>
              <a:t>     At iteration 100 the model produces randomly  jumbled worlds.</a:t>
            </a:r>
          </a:p>
          <a:p>
            <a:pPr indent="0">
              <a:buNone/>
            </a:pPr>
            <a:endParaRPr lang="en-US" dirty="0">
              <a:ea typeface="Microsoft YaHei" panose="020B0503020204020204" pitchFamily="34" charset="-122"/>
            </a:endParaRPr>
          </a:p>
          <a:p>
            <a:pPr indent="0">
              <a:buNone/>
            </a:pPr>
            <a:endParaRPr lang="en-US" dirty="0">
              <a:ea typeface="Microsoft YaHei" panose="020B0503020204020204" pitchFamily="34" charset="-122"/>
            </a:endParaRPr>
          </a:p>
          <a:p>
            <a:pPr indent="0">
              <a:buNone/>
            </a:pPr>
            <a:endParaRPr lang="en-US" dirty="0">
              <a:ea typeface="Microsoft YaHei" panose="020B0503020204020204" pitchFamily="34" charset="-122"/>
            </a:endParaRPr>
          </a:p>
          <a:p>
            <a:pPr indent="0">
              <a:buNone/>
            </a:pPr>
            <a:endParaRPr lang="en-US" dirty="0">
              <a:ea typeface="Microsoft YaHei" panose="020B0503020204020204" pitchFamily="34" charset="-122"/>
            </a:endParaRPr>
          </a:p>
          <a:p>
            <a:pPr indent="0">
              <a:buNone/>
            </a:pPr>
            <a:r>
              <a:rPr lang="en-US" dirty="0">
                <a:ea typeface="Microsoft YaHei" panose="020B0503020204020204" pitchFamily="34" charset="-122"/>
              </a:rPr>
              <a:t>At iteration 300:</a:t>
            </a:r>
          </a:p>
          <a:p>
            <a:pPr indent="0">
              <a:buNone/>
            </a:pPr>
            <a:endParaRPr lang="en-US" dirty="0">
              <a:ea typeface="Microsoft YaHei" panose="020B0503020204020204" pitchFamily="34" charset="-122"/>
            </a:endParaRPr>
          </a:p>
        </p:txBody>
      </p:sp>
      <p:pic>
        <p:nvPicPr>
          <p:cNvPr id="4" name="Content Placeholder 12" descr="Screenshot (222)">
            <a:extLst>
              <a:ext uri="{FF2B5EF4-FFF2-40B4-BE49-F238E27FC236}">
                <a16:creationId xmlns:a16="http://schemas.microsoft.com/office/drawing/2014/main" id="{7AE80CBC-C1A1-4E3B-8954-A5AF125DDB3A}"/>
              </a:ext>
            </a:extLst>
          </p:cNvPr>
          <p:cNvPicPr>
            <a:picLocks noChangeAspect="1"/>
          </p:cNvPicPr>
          <p:nvPr/>
        </p:nvPicPr>
        <p:blipFill>
          <a:blip r:embed="rId2"/>
          <a:stretch>
            <a:fillRect/>
          </a:stretch>
        </p:blipFill>
        <p:spPr>
          <a:xfrm>
            <a:off x="197485" y="2512060"/>
            <a:ext cx="9441815" cy="1303943"/>
          </a:xfrm>
          <a:prstGeom prst="rect">
            <a:avLst/>
          </a:prstGeom>
        </p:spPr>
      </p:pic>
      <p:pic>
        <p:nvPicPr>
          <p:cNvPr id="5" name="Content Placeholder 14" descr="Screenshot (223)">
            <a:extLst>
              <a:ext uri="{FF2B5EF4-FFF2-40B4-BE49-F238E27FC236}">
                <a16:creationId xmlns:a16="http://schemas.microsoft.com/office/drawing/2014/main" id="{F62139EB-182D-425E-85B3-665F3AD1D164}"/>
              </a:ext>
            </a:extLst>
          </p:cNvPr>
          <p:cNvPicPr>
            <a:picLocks noChangeAspect="1"/>
          </p:cNvPicPr>
          <p:nvPr/>
        </p:nvPicPr>
        <p:blipFill>
          <a:blip r:embed="rId3"/>
          <a:stretch>
            <a:fillRect/>
          </a:stretch>
        </p:blipFill>
        <p:spPr>
          <a:xfrm>
            <a:off x="197485" y="4627245"/>
            <a:ext cx="9254500" cy="1099792"/>
          </a:xfrm>
          <a:prstGeom prst="rect">
            <a:avLst/>
          </a:prstGeom>
        </p:spPr>
      </p:pic>
    </p:spTree>
    <p:extLst>
      <p:ext uri="{BB962C8B-B14F-4D97-AF65-F5344CB8AC3E}">
        <p14:creationId xmlns:p14="http://schemas.microsoft.com/office/powerpoint/2010/main" val="2245475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9925-918D-4AEA-81B9-6AEF40FFE7BF}"/>
              </a:ext>
            </a:extLst>
          </p:cNvPr>
          <p:cNvSpPr>
            <a:spLocks noGrp="1"/>
          </p:cNvSpPr>
          <p:nvPr>
            <p:ph type="title"/>
          </p:nvPr>
        </p:nvSpPr>
        <p:spPr>
          <a:xfrm>
            <a:off x="677334" y="609600"/>
            <a:ext cx="84666" cy="7620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0D42EB0-F5A4-47B6-9690-9A07187E647D}"/>
              </a:ext>
            </a:extLst>
          </p:cNvPr>
          <p:cNvSpPr>
            <a:spLocks noGrp="1"/>
          </p:cNvSpPr>
          <p:nvPr>
            <p:ph idx="1"/>
          </p:nvPr>
        </p:nvSpPr>
        <p:spPr>
          <a:xfrm>
            <a:off x="677334" y="1008064"/>
            <a:ext cx="8596668" cy="3880773"/>
          </a:xfrm>
        </p:spPr>
        <p:txBody>
          <a:bodyPr/>
          <a:lstStyle/>
          <a:p>
            <a:pPr marL="0" indent="0">
              <a:buNone/>
            </a:pPr>
            <a:r>
              <a:rPr lang="en-US" dirty="0">
                <a:ea typeface="Microsoft YaHei" panose="020B0503020204020204" pitchFamily="34" charset="-122"/>
              </a:rPr>
              <a:t>     At iteration 500, </a:t>
            </a:r>
          </a:p>
          <a:p>
            <a:pPr indent="0">
              <a:buNone/>
            </a:pPr>
            <a:r>
              <a:rPr lang="en-US" dirty="0">
                <a:ea typeface="Microsoft YaHei" panose="020B0503020204020204" pitchFamily="34" charset="-122"/>
              </a:rPr>
              <a:t>	-The model has learned to spell the shortest and most common</a:t>
            </a:r>
          </a:p>
          <a:p>
            <a:pPr indent="0">
              <a:buNone/>
            </a:pPr>
            <a:r>
              <a:rPr lang="en-US" dirty="0">
                <a:ea typeface="Microsoft YaHei" panose="020B0503020204020204" pitchFamily="34" charset="-122"/>
              </a:rPr>
              <a:t>     words such as “we”, “He”, “His”, “Which”, “and”, etc.:</a:t>
            </a:r>
          </a:p>
          <a:p>
            <a:pPr indent="0">
              <a:buNone/>
            </a:pPr>
            <a:endParaRPr lang="en-US" dirty="0">
              <a:ea typeface="Microsoft YaHei" panose="020B0503020204020204" pitchFamily="34" charset="-122"/>
            </a:endParaRPr>
          </a:p>
          <a:p>
            <a:pPr indent="0">
              <a:buNone/>
            </a:pPr>
            <a:endParaRPr lang="en-US" dirty="0">
              <a:ea typeface="Microsoft YaHei" panose="020B0503020204020204" pitchFamily="34" charset="-122"/>
            </a:endParaRPr>
          </a:p>
          <a:p>
            <a:pPr indent="0">
              <a:buNone/>
            </a:pPr>
            <a:endParaRPr lang="en-US" dirty="0">
              <a:ea typeface="Microsoft YaHei" panose="020B0503020204020204" pitchFamily="34" charset="-122"/>
            </a:endParaRPr>
          </a:p>
          <a:p>
            <a:pPr indent="0">
              <a:buNone/>
            </a:pPr>
            <a:r>
              <a:rPr lang="en-US" dirty="0">
                <a:ea typeface="Microsoft YaHei" panose="020B0503020204020204" pitchFamily="34" charset="-122"/>
              </a:rPr>
              <a:t> At iteration 700, we see more and more English-like texts emerging:</a:t>
            </a:r>
          </a:p>
          <a:p>
            <a:pPr indent="0">
              <a:buNone/>
            </a:pPr>
            <a:endParaRPr lang="en-US" dirty="0">
              <a:ea typeface="Microsoft YaHei" panose="020B0503020204020204" pitchFamily="34" charset="-122"/>
            </a:endParaRPr>
          </a:p>
          <a:p>
            <a:endParaRPr lang="en-IN" dirty="0"/>
          </a:p>
        </p:txBody>
      </p:sp>
      <p:pic>
        <p:nvPicPr>
          <p:cNvPr id="4" name="Content Placeholder 3" descr="Screenshot (224)">
            <a:extLst>
              <a:ext uri="{FF2B5EF4-FFF2-40B4-BE49-F238E27FC236}">
                <a16:creationId xmlns:a16="http://schemas.microsoft.com/office/drawing/2014/main" id="{0F0CE37D-CE33-4DFB-A38C-F1307219C0BF}"/>
              </a:ext>
            </a:extLst>
          </p:cNvPr>
          <p:cNvPicPr>
            <a:picLocks noChangeAspect="1"/>
          </p:cNvPicPr>
          <p:nvPr/>
        </p:nvPicPr>
        <p:blipFill>
          <a:blip r:embed="rId2"/>
          <a:stretch>
            <a:fillRect/>
          </a:stretch>
        </p:blipFill>
        <p:spPr>
          <a:xfrm>
            <a:off x="677334" y="2148205"/>
            <a:ext cx="8344400" cy="1033145"/>
          </a:xfrm>
          <a:prstGeom prst="rect">
            <a:avLst/>
          </a:prstGeom>
        </p:spPr>
      </p:pic>
      <p:pic>
        <p:nvPicPr>
          <p:cNvPr id="5" name="Content Placeholder 8" descr="Screenshot (225)">
            <a:extLst>
              <a:ext uri="{FF2B5EF4-FFF2-40B4-BE49-F238E27FC236}">
                <a16:creationId xmlns:a16="http://schemas.microsoft.com/office/drawing/2014/main" id="{3E55E769-C7CF-4719-B4AA-737DAF1D15EE}"/>
              </a:ext>
            </a:extLst>
          </p:cNvPr>
          <p:cNvPicPr>
            <a:picLocks noChangeAspect="1"/>
          </p:cNvPicPr>
          <p:nvPr/>
        </p:nvPicPr>
        <p:blipFill>
          <a:blip r:embed="rId3"/>
          <a:stretch>
            <a:fillRect/>
          </a:stretch>
        </p:blipFill>
        <p:spPr>
          <a:xfrm>
            <a:off x="330835" y="3998595"/>
            <a:ext cx="10499090" cy="1364615"/>
          </a:xfrm>
          <a:prstGeom prst="rect">
            <a:avLst/>
          </a:prstGeom>
        </p:spPr>
      </p:pic>
    </p:spTree>
    <p:extLst>
      <p:ext uri="{BB962C8B-B14F-4D97-AF65-F5344CB8AC3E}">
        <p14:creationId xmlns:p14="http://schemas.microsoft.com/office/powerpoint/2010/main" val="4127439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4283-AA3F-470F-94B2-76DDB8CE088C}"/>
              </a:ext>
            </a:extLst>
          </p:cNvPr>
          <p:cNvSpPr>
            <a:spLocks noGrp="1"/>
          </p:cNvSpPr>
          <p:nvPr>
            <p:ph type="title"/>
          </p:nvPr>
        </p:nvSpPr>
        <p:spPr>
          <a:xfrm>
            <a:off x="677334" y="609600"/>
            <a:ext cx="151341" cy="207038"/>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03BD5F0E-3360-4B48-AA5C-9FAA06E05DEA}"/>
              </a:ext>
            </a:extLst>
          </p:cNvPr>
          <p:cNvSpPr>
            <a:spLocks noGrp="1"/>
          </p:cNvSpPr>
          <p:nvPr>
            <p:ph idx="1"/>
          </p:nvPr>
        </p:nvSpPr>
        <p:spPr>
          <a:xfrm>
            <a:off x="458259" y="627394"/>
            <a:ext cx="8596668" cy="6068681"/>
          </a:xfrm>
        </p:spPr>
        <p:txBody>
          <a:bodyPr>
            <a:normAutofit/>
          </a:bodyPr>
          <a:lstStyle/>
          <a:p>
            <a:pPr marL="0" indent="0">
              <a:buNone/>
            </a:pPr>
            <a:r>
              <a:rPr lang="en-US" dirty="0">
                <a:ea typeface="Microsoft YaHei" panose="020B0503020204020204" pitchFamily="34" charset="-122"/>
              </a:rPr>
              <a:t>     At iteration 1200 :</a:t>
            </a:r>
          </a:p>
          <a:p>
            <a:pPr indent="0">
              <a:buFont typeface="Arial" panose="020B0604020202020204" pitchFamily="34" charset="0"/>
              <a:buNone/>
            </a:pPr>
            <a:r>
              <a:rPr lang="en-US" dirty="0">
                <a:ea typeface="Microsoft YaHei" panose="020B0503020204020204" pitchFamily="34" charset="-122"/>
              </a:rPr>
              <a:t>	-We can see the usage of quotations and question/exclamation marks</a:t>
            </a:r>
          </a:p>
          <a:p>
            <a:pPr indent="0">
              <a:buFont typeface="Arial" panose="020B0604020202020204" pitchFamily="34" charset="0"/>
              <a:buNone/>
            </a:pPr>
            <a:endParaRPr lang="en-US" dirty="0">
              <a:ea typeface="Microsoft YaHei" panose="020B0503020204020204" pitchFamily="34" charset="-122"/>
            </a:endParaRPr>
          </a:p>
          <a:p>
            <a:pPr indent="0">
              <a:buFont typeface="Arial" panose="020B0604020202020204" pitchFamily="34" charset="0"/>
              <a:buNone/>
            </a:pPr>
            <a:endParaRPr lang="en-US" dirty="0">
              <a:ea typeface="Microsoft YaHei" panose="020B0503020204020204" pitchFamily="34" charset="-122"/>
            </a:endParaRPr>
          </a:p>
          <a:p>
            <a:pPr indent="0">
              <a:buFont typeface="Arial" panose="020B0604020202020204" pitchFamily="34" charset="0"/>
              <a:buNone/>
            </a:pPr>
            <a:endParaRPr lang="en-US" dirty="0">
              <a:ea typeface="Microsoft YaHei" panose="020B0503020204020204" pitchFamily="34" charset="-122"/>
            </a:endParaRPr>
          </a:p>
          <a:p>
            <a:pPr marL="0" indent="0">
              <a:buNone/>
            </a:pPr>
            <a:r>
              <a:rPr lang="en-US" dirty="0">
                <a:ea typeface="Microsoft YaHei" panose="020B0503020204020204" pitchFamily="34" charset="-122"/>
                <a:sym typeface="+mn-ea"/>
              </a:rPr>
              <a:t>     At iteration 2000: </a:t>
            </a:r>
          </a:p>
          <a:p>
            <a:pPr indent="0">
              <a:buFont typeface="Arial" panose="020B0604020202020204" pitchFamily="34" charset="0"/>
              <a:buNone/>
            </a:pPr>
            <a:r>
              <a:rPr lang="en-US" dirty="0">
                <a:ea typeface="Microsoft YaHei" panose="020B0503020204020204" pitchFamily="34" charset="-122"/>
                <a:sym typeface="+mn-ea"/>
              </a:rPr>
              <a:t>	-At last we start to get properly spelled words, quotations, names, and so on</a:t>
            </a:r>
          </a:p>
          <a:p>
            <a:pPr indent="0">
              <a:buFont typeface="Arial" panose="020B0604020202020204" pitchFamily="34" charset="0"/>
              <a:buNone/>
            </a:pPr>
            <a:endParaRPr lang="en-US" dirty="0">
              <a:ea typeface="Microsoft YaHei" panose="020B0503020204020204" pitchFamily="34" charset="-122"/>
              <a:sym typeface="+mn-ea"/>
            </a:endParaRPr>
          </a:p>
          <a:p>
            <a:pPr indent="0">
              <a:buFont typeface="Arial" panose="020B0604020202020204" pitchFamily="34" charset="0"/>
              <a:buNone/>
            </a:pPr>
            <a:endParaRPr lang="en-US" dirty="0">
              <a:ea typeface="Microsoft YaHei" panose="020B0503020204020204" pitchFamily="34" charset="-122"/>
              <a:sym typeface="+mn-ea"/>
            </a:endParaRPr>
          </a:p>
          <a:p>
            <a:pPr indent="0">
              <a:buFont typeface="Arial" panose="020B0604020202020204" pitchFamily="34" charset="0"/>
              <a:buNone/>
            </a:pPr>
            <a:endParaRPr lang="en-US" dirty="0">
              <a:ea typeface="Microsoft YaHei" panose="020B0503020204020204" pitchFamily="34" charset="-122"/>
              <a:sym typeface="+mn-ea"/>
            </a:endParaRPr>
          </a:p>
          <a:p>
            <a:pPr marL="0" indent="0">
              <a:buNone/>
            </a:pPr>
            <a:r>
              <a:rPr lang="en-US" dirty="0">
                <a:ea typeface="Microsoft YaHei" panose="020B0503020204020204" pitchFamily="34" charset="-122"/>
              </a:rPr>
              <a:t>So basically, the model first discovers the general word-space structure and then rapidly starts to learn the words;</a:t>
            </a:r>
          </a:p>
          <a:p>
            <a:pPr marL="0" indent="0">
              <a:buNone/>
            </a:pPr>
            <a:r>
              <a:rPr lang="en-US" dirty="0">
                <a:ea typeface="Microsoft YaHei" panose="020B0503020204020204" pitchFamily="34" charset="-122"/>
              </a:rPr>
              <a:t>- First starting with the short words and then eventually the longer ones.</a:t>
            </a:r>
          </a:p>
          <a:p>
            <a:pPr marL="0" indent="0">
              <a:buNone/>
            </a:pPr>
            <a:r>
              <a:rPr lang="en-US" dirty="0">
                <a:ea typeface="Microsoft YaHei" panose="020B0503020204020204" pitchFamily="34" charset="-122"/>
              </a:rPr>
              <a:t>- Topics and themes that span multiple words start to emerge much later. </a:t>
            </a:r>
          </a:p>
          <a:p>
            <a:endParaRPr lang="en-IN" dirty="0"/>
          </a:p>
        </p:txBody>
      </p:sp>
      <p:pic>
        <p:nvPicPr>
          <p:cNvPr id="4" name="Content Placeholder 5" descr="Screenshot (226)">
            <a:extLst>
              <a:ext uri="{FF2B5EF4-FFF2-40B4-BE49-F238E27FC236}">
                <a16:creationId xmlns:a16="http://schemas.microsoft.com/office/drawing/2014/main" id="{87DE6D67-EF42-47CC-AD59-79101D1BFF8A}"/>
              </a:ext>
            </a:extLst>
          </p:cNvPr>
          <p:cNvPicPr>
            <a:picLocks noChangeAspect="1"/>
          </p:cNvPicPr>
          <p:nvPr/>
        </p:nvPicPr>
        <p:blipFill rotWithShape="1">
          <a:blip r:embed="rId2"/>
          <a:srcRect r="9773"/>
          <a:stretch/>
        </p:blipFill>
        <p:spPr>
          <a:xfrm>
            <a:off x="458259" y="1343797"/>
            <a:ext cx="8596668" cy="1090711"/>
          </a:xfrm>
          <a:prstGeom prst="rect">
            <a:avLst/>
          </a:prstGeom>
        </p:spPr>
      </p:pic>
      <p:pic>
        <p:nvPicPr>
          <p:cNvPr id="5" name="Content Placeholder 9" descr="Screenshot (227)">
            <a:extLst>
              <a:ext uri="{FF2B5EF4-FFF2-40B4-BE49-F238E27FC236}">
                <a16:creationId xmlns:a16="http://schemas.microsoft.com/office/drawing/2014/main" id="{E95AA4CB-1A77-49C6-8063-20AFF6C4E8FE}"/>
              </a:ext>
            </a:extLst>
          </p:cNvPr>
          <p:cNvPicPr>
            <a:picLocks noChangeAspect="1"/>
          </p:cNvPicPr>
          <p:nvPr/>
        </p:nvPicPr>
        <p:blipFill>
          <a:blip r:embed="rId3"/>
          <a:stretch>
            <a:fillRect/>
          </a:stretch>
        </p:blipFill>
        <p:spPr>
          <a:xfrm>
            <a:off x="458259" y="3429000"/>
            <a:ext cx="8596668" cy="1122045"/>
          </a:xfrm>
          <a:prstGeom prst="rect">
            <a:avLst/>
          </a:prstGeom>
        </p:spPr>
      </p:pic>
    </p:spTree>
    <p:extLst>
      <p:ext uri="{BB962C8B-B14F-4D97-AF65-F5344CB8AC3E}">
        <p14:creationId xmlns:p14="http://schemas.microsoft.com/office/powerpoint/2010/main" val="3720976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ED56-F9A2-402D-9AB7-684F534518AF}"/>
              </a:ext>
            </a:extLst>
          </p:cNvPr>
          <p:cNvSpPr>
            <a:spLocks noGrp="1"/>
          </p:cNvSpPr>
          <p:nvPr>
            <p:ph type="title"/>
          </p:nvPr>
        </p:nvSpPr>
        <p:spPr>
          <a:xfrm>
            <a:off x="677334" y="156237"/>
            <a:ext cx="8596668" cy="1320800"/>
          </a:xfrm>
        </p:spPr>
        <p:txBody>
          <a:bodyPr>
            <a:normAutofit fontScale="90000"/>
          </a:bodyPr>
          <a:lstStyle/>
          <a:p>
            <a:r>
              <a:rPr lang="en-GB" dirty="0">
                <a:cs typeface="Calibri Light"/>
              </a:rPr>
              <a:t>Visualizing the Predictions </a:t>
            </a:r>
            <a:r>
              <a:rPr lang="en-GB" dirty="0"/>
              <a:t>and the Neuron firings in the RNN</a:t>
            </a:r>
            <a:br>
              <a:rPr lang="en-GB" dirty="0">
                <a:cs typeface="Calibri Light"/>
              </a:rPr>
            </a:br>
            <a:endParaRPr lang="en-IN" dirty="0"/>
          </a:p>
        </p:txBody>
      </p:sp>
      <p:sp>
        <p:nvSpPr>
          <p:cNvPr id="3" name="Content Placeholder 2">
            <a:extLst>
              <a:ext uri="{FF2B5EF4-FFF2-40B4-BE49-F238E27FC236}">
                <a16:creationId xmlns:a16="http://schemas.microsoft.com/office/drawing/2014/main" id="{31F53A65-F61E-4E00-A5AC-FD1C6E6C32E7}"/>
              </a:ext>
            </a:extLst>
          </p:cNvPr>
          <p:cNvSpPr>
            <a:spLocks noGrp="1"/>
          </p:cNvSpPr>
          <p:nvPr>
            <p:ph idx="1"/>
          </p:nvPr>
        </p:nvSpPr>
        <p:spPr>
          <a:xfrm>
            <a:off x="677334" y="1676400"/>
            <a:ext cx="8596668" cy="4876799"/>
          </a:xfrm>
        </p:spPr>
        <p:txBody>
          <a:bodyPr>
            <a:normAutofit/>
          </a:bodyPr>
          <a:lstStyle/>
          <a:p>
            <a:r>
              <a:rPr lang="en-GB" sz="1600" dirty="0">
                <a:cs typeface="Calibri"/>
              </a:rPr>
              <a:t>A visualization of Wikipedia RNN model character data is given below:</a:t>
            </a:r>
          </a:p>
          <a:p>
            <a:endParaRPr lang="en-GB" sz="1600" dirty="0">
              <a:cs typeface="Calibri"/>
            </a:endParaRPr>
          </a:p>
          <a:p>
            <a:pPr marL="285750" indent="-285750">
              <a:buFont typeface="Arial"/>
              <a:buChar char="•"/>
            </a:pPr>
            <a:r>
              <a:rPr lang="en-GB" sz="1600" dirty="0">
                <a:cs typeface="Calibri"/>
              </a:rPr>
              <a:t>The validation set data :</a:t>
            </a:r>
          </a:p>
          <a:p>
            <a:pPr lvl="1">
              <a:buFont typeface="Arial"/>
              <a:buChar char="•"/>
            </a:pPr>
            <a:r>
              <a:rPr lang="en-GB" dirty="0">
                <a:cs typeface="Calibri"/>
              </a:rPr>
              <a:t>The first row in the image. </a:t>
            </a:r>
          </a:p>
          <a:p>
            <a:pPr lvl="1">
              <a:buFont typeface="Arial"/>
              <a:buChar char="•"/>
            </a:pPr>
            <a:r>
              <a:rPr lang="en-GB" dirty="0">
                <a:ea typeface="+mn-lt"/>
                <a:cs typeface="+mn-lt"/>
              </a:rPr>
              <a:t>Coloured based on the </a:t>
            </a:r>
            <a:r>
              <a:rPr lang="en-GB" i="1" dirty="0">
                <a:ea typeface="+mn-lt"/>
                <a:cs typeface="+mn-lt"/>
              </a:rPr>
              <a:t>firing</a:t>
            </a:r>
            <a:r>
              <a:rPr lang="en-GB" dirty="0">
                <a:ea typeface="+mn-lt"/>
                <a:cs typeface="+mn-lt"/>
              </a:rPr>
              <a:t> of a randomly chosen neuron in the hidden representation of the RNN.</a:t>
            </a:r>
            <a:endParaRPr lang="en-GB" dirty="0">
              <a:cs typeface="Calibri"/>
            </a:endParaRPr>
          </a:p>
          <a:p>
            <a:pPr marL="1200150" lvl="2" indent="-285750">
              <a:buFont typeface="Arial"/>
              <a:buChar char="•"/>
            </a:pPr>
            <a:r>
              <a:rPr lang="en-GB" sz="1600" dirty="0">
                <a:cs typeface="Calibri"/>
              </a:rPr>
              <a:t>Green: Very excited neuron</a:t>
            </a:r>
          </a:p>
          <a:p>
            <a:pPr marL="1200150" lvl="2" indent="-285750">
              <a:buFont typeface="Arial"/>
              <a:buChar char="•"/>
            </a:pPr>
            <a:r>
              <a:rPr lang="en-GB" sz="1600" dirty="0">
                <a:cs typeface="Calibri"/>
              </a:rPr>
              <a:t>Blue: Not very excited neuron</a:t>
            </a:r>
          </a:p>
          <a:p>
            <a:pPr marL="285750" indent="-285750">
              <a:buFont typeface="Arial"/>
              <a:buChar char="•"/>
            </a:pPr>
            <a:r>
              <a:rPr lang="en-GB" sz="1600" dirty="0">
                <a:cs typeface="Calibri"/>
              </a:rPr>
              <a:t>Under each character in first row:</a:t>
            </a:r>
          </a:p>
          <a:p>
            <a:pPr lvl="1">
              <a:buFont typeface="Arial"/>
              <a:buChar char="•"/>
            </a:pPr>
            <a:r>
              <a:rPr lang="en-GB" dirty="0">
                <a:cs typeface="Calibri"/>
              </a:rPr>
              <a:t>Top 5 guesses that model makes for the next character</a:t>
            </a:r>
          </a:p>
          <a:p>
            <a:pPr lvl="1">
              <a:buFont typeface="Arial"/>
              <a:buChar char="•"/>
            </a:pPr>
            <a:r>
              <a:rPr lang="en-GB" dirty="0">
                <a:cs typeface="Calibri"/>
              </a:rPr>
              <a:t>Coloured based on the probability of occurrence.</a:t>
            </a:r>
          </a:p>
          <a:p>
            <a:pPr marL="1200150" lvl="2" indent="-285750">
              <a:buFont typeface="Arial"/>
              <a:buChar char="•"/>
            </a:pPr>
            <a:r>
              <a:rPr lang="en-GB" sz="1600" dirty="0">
                <a:cs typeface="Calibri"/>
              </a:rPr>
              <a:t>Dark red - Very likely to occur</a:t>
            </a:r>
          </a:p>
          <a:p>
            <a:pPr marL="1200150" lvl="2" indent="-285750">
              <a:buFont typeface="Arial"/>
              <a:buChar char="•"/>
            </a:pPr>
            <a:r>
              <a:rPr lang="en-GB" sz="1600" dirty="0">
                <a:cs typeface="Calibri"/>
              </a:rPr>
              <a:t>Light red - Not very likely</a:t>
            </a:r>
          </a:p>
          <a:p>
            <a:endParaRPr lang="en-IN" sz="1600" dirty="0"/>
          </a:p>
        </p:txBody>
      </p:sp>
    </p:spTree>
    <p:extLst>
      <p:ext uri="{BB962C8B-B14F-4D97-AF65-F5344CB8AC3E}">
        <p14:creationId xmlns:p14="http://schemas.microsoft.com/office/powerpoint/2010/main" val="4179971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A945-D120-42AB-8B1D-83CE8F2BA35F}"/>
              </a:ext>
            </a:extLst>
          </p:cNvPr>
          <p:cNvSpPr>
            <a:spLocks noGrp="1"/>
          </p:cNvSpPr>
          <p:nvPr>
            <p:ph type="title"/>
          </p:nvPr>
        </p:nvSpPr>
        <p:spPr>
          <a:xfrm>
            <a:off x="677334" y="609600"/>
            <a:ext cx="45719" cy="45719"/>
          </a:xfrm>
        </p:spPr>
        <p:txBody>
          <a:bodyPr>
            <a:normAutofit fontScale="90000"/>
          </a:bodyPr>
          <a:lstStyle/>
          <a:p>
            <a:r>
              <a:rPr lang="en-IN" dirty="0"/>
              <a:t>  </a:t>
            </a:r>
            <a:br>
              <a:rPr lang="en-IN" dirty="0"/>
            </a:br>
            <a:endParaRPr lang="en-IN" dirty="0"/>
          </a:p>
        </p:txBody>
      </p:sp>
      <p:sp>
        <p:nvSpPr>
          <p:cNvPr id="3" name="Content Placeholder 2">
            <a:extLst>
              <a:ext uri="{FF2B5EF4-FFF2-40B4-BE49-F238E27FC236}">
                <a16:creationId xmlns:a16="http://schemas.microsoft.com/office/drawing/2014/main" id="{2265BACF-D84A-454D-84D9-1C3EE3C0EAE2}"/>
              </a:ext>
            </a:extLst>
          </p:cNvPr>
          <p:cNvSpPr>
            <a:spLocks noGrp="1"/>
          </p:cNvSpPr>
          <p:nvPr>
            <p:ph idx="1"/>
          </p:nvPr>
        </p:nvSpPr>
        <p:spPr>
          <a:xfrm>
            <a:off x="987511" y="4972050"/>
            <a:ext cx="7664277" cy="1240762"/>
          </a:xfrm>
        </p:spPr>
        <p:txBody>
          <a:bodyPr/>
          <a:lstStyle/>
          <a:p>
            <a:pPr marL="285750" indent="-285750">
              <a:buFont typeface="Arial"/>
              <a:buChar char="•"/>
            </a:pPr>
            <a:r>
              <a:rPr lang="en-GB" dirty="0">
                <a:ea typeface="+mn-lt"/>
                <a:cs typeface="+mn-lt"/>
              </a:rPr>
              <a:t>The neuron highlighted in this image seems to get very excited about URLs and turns off outside of the URLs</a:t>
            </a:r>
          </a:p>
          <a:p>
            <a:pPr marL="285750" indent="-285750">
              <a:buFont typeface="Arial"/>
              <a:buChar char="•"/>
            </a:pPr>
            <a:r>
              <a:rPr lang="en-GB" dirty="0">
                <a:cs typeface="Calibri"/>
              </a:rPr>
              <a:t>LSTM using the neuron to</a:t>
            </a:r>
            <a:r>
              <a:rPr lang="en-GB" dirty="0">
                <a:ea typeface="+mn-lt"/>
                <a:cs typeface="+mn-lt"/>
              </a:rPr>
              <a:t> remember if it is inside a URL or not.</a:t>
            </a:r>
            <a:endParaRPr lang="en-GB" dirty="0">
              <a:cs typeface="Calibri"/>
            </a:endParaRPr>
          </a:p>
          <a:p>
            <a:endParaRPr lang="en-IN" dirty="0"/>
          </a:p>
        </p:txBody>
      </p:sp>
      <p:pic>
        <p:nvPicPr>
          <p:cNvPr id="4" name="Picture 2" descr="A picture containing cabinet&#10;&#10;Description generated with very high confidence">
            <a:extLst>
              <a:ext uri="{FF2B5EF4-FFF2-40B4-BE49-F238E27FC236}">
                <a16:creationId xmlns:a16="http://schemas.microsoft.com/office/drawing/2014/main" id="{843467E8-3EA4-4AA0-BBEB-132FF5650DDD}"/>
              </a:ext>
            </a:extLst>
          </p:cNvPr>
          <p:cNvPicPr>
            <a:picLocks noChangeAspect="1"/>
          </p:cNvPicPr>
          <p:nvPr/>
        </p:nvPicPr>
        <p:blipFill>
          <a:blip r:embed="rId2"/>
          <a:stretch>
            <a:fillRect/>
          </a:stretch>
        </p:blipFill>
        <p:spPr>
          <a:xfrm>
            <a:off x="987511" y="340133"/>
            <a:ext cx="9071898" cy="4565241"/>
          </a:xfrm>
          <a:prstGeom prst="rect">
            <a:avLst/>
          </a:prstGeom>
        </p:spPr>
      </p:pic>
    </p:spTree>
    <p:extLst>
      <p:ext uri="{BB962C8B-B14F-4D97-AF65-F5344CB8AC3E}">
        <p14:creationId xmlns:p14="http://schemas.microsoft.com/office/powerpoint/2010/main" val="1860220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2A93-DF75-4F83-B69C-1C5909C357F9}"/>
              </a:ext>
            </a:extLst>
          </p:cNvPr>
          <p:cNvSpPr>
            <a:spLocks noGrp="1"/>
          </p:cNvSpPr>
          <p:nvPr>
            <p:ph type="title"/>
          </p:nvPr>
        </p:nvSpPr>
        <p:spPr>
          <a:xfrm>
            <a:off x="677334" y="609600"/>
            <a:ext cx="465666" cy="114300"/>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C0AD6151-5C11-46AF-B3AC-323B35082709}"/>
              </a:ext>
            </a:extLst>
          </p:cNvPr>
          <p:cNvSpPr>
            <a:spLocks noGrp="1"/>
          </p:cNvSpPr>
          <p:nvPr>
            <p:ph idx="1"/>
          </p:nvPr>
        </p:nvSpPr>
        <p:spPr>
          <a:xfrm>
            <a:off x="743953" y="4801756"/>
            <a:ext cx="8530049" cy="1446644"/>
          </a:xfrm>
        </p:spPr>
        <p:txBody>
          <a:bodyPr/>
          <a:lstStyle/>
          <a:p>
            <a:pPr marL="0" indent="0">
              <a:buNone/>
            </a:pPr>
            <a:endParaRPr lang="en-GB" dirty="0">
              <a:ea typeface="+mn-lt"/>
              <a:cs typeface="+mn-lt"/>
            </a:endParaRPr>
          </a:p>
          <a:p>
            <a:pPr marL="0" indent="0">
              <a:buNone/>
            </a:pPr>
            <a:r>
              <a:rPr lang="en-GB" dirty="0">
                <a:ea typeface="+mn-lt"/>
                <a:cs typeface="+mn-lt"/>
              </a:rPr>
              <a:t>The neuron highlighted in this image seems to get very excited inside [[]] and turns off outside of it.</a:t>
            </a:r>
            <a:endParaRPr lang="en-GB" dirty="0">
              <a:cs typeface="Calibri"/>
            </a:endParaRPr>
          </a:p>
          <a:p>
            <a:endParaRPr lang="en-IN" dirty="0"/>
          </a:p>
        </p:txBody>
      </p:sp>
      <p:pic>
        <p:nvPicPr>
          <p:cNvPr id="4" name="Picture 2" descr="A picture containing cabinet&#10;&#10;Description generated with very high confidence">
            <a:extLst>
              <a:ext uri="{FF2B5EF4-FFF2-40B4-BE49-F238E27FC236}">
                <a16:creationId xmlns:a16="http://schemas.microsoft.com/office/drawing/2014/main" id="{BFBC6504-B42F-463C-8BE1-C7C8242129C3}"/>
              </a:ext>
            </a:extLst>
          </p:cNvPr>
          <p:cNvPicPr>
            <a:picLocks noChangeAspect="1"/>
          </p:cNvPicPr>
          <p:nvPr/>
        </p:nvPicPr>
        <p:blipFill>
          <a:blip r:embed="rId2"/>
          <a:stretch>
            <a:fillRect/>
          </a:stretch>
        </p:blipFill>
        <p:spPr>
          <a:xfrm>
            <a:off x="743953" y="331671"/>
            <a:ext cx="9123947" cy="4470085"/>
          </a:xfrm>
          <a:prstGeom prst="rect">
            <a:avLst/>
          </a:prstGeom>
        </p:spPr>
      </p:pic>
    </p:spTree>
    <p:extLst>
      <p:ext uri="{BB962C8B-B14F-4D97-AF65-F5344CB8AC3E}">
        <p14:creationId xmlns:p14="http://schemas.microsoft.com/office/powerpoint/2010/main" val="1357063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17BFA-6523-4DDD-ABDF-89EBBBC647AA}"/>
              </a:ext>
            </a:extLst>
          </p:cNvPr>
          <p:cNvSpPr>
            <a:spLocks noGrp="1"/>
          </p:cNvSpPr>
          <p:nvPr>
            <p:ph type="title"/>
          </p:nvPr>
        </p:nvSpPr>
        <p:spPr>
          <a:xfrm>
            <a:off x="677334" y="609600"/>
            <a:ext cx="45719" cy="85725"/>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F42ACB72-893E-46BF-AC2E-A868C2D347BF}"/>
              </a:ext>
            </a:extLst>
          </p:cNvPr>
          <p:cNvSpPr>
            <a:spLocks noGrp="1"/>
          </p:cNvSpPr>
          <p:nvPr>
            <p:ph idx="1"/>
          </p:nvPr>
        </p:nvSpPr>
        <p:spPr>
          <a:xfrm>
            <a:off x="723052" y="3514725"/>
            <a:ext cx="8550949" cy="2526637"/>
          </a:xfrm>
        </p:spPr>
        <p:txBody>
          <a:bodyPr>
            <a:normAutofit/>
          </a:bodyPr>
          <a:lstStyle/>
          <a:p>
            <a:pPr marL="285750" indent="-285750">
              <a:buFont typeface="Arial"/>
              <a:buChar char="•"/>
            </a:pPr>
            <a:r>
              <a:rPr lang="en-GB" sz="2000" dirty="0">
                <a:ea typeface="+mn-lt"/>
                <a:cs typeface="+mn-lt"/>
              </a:rPr>
              <a:t>LSTM used for predicting characters depending on how early/late it is in the [[ ]] scope </a:t>
            </a:r>
          </a:p>
          <a:p>
            <a:pPr marL="285750" indent="-285750">
              <a:buFont typeface="Arial"/>
              <a:buChar char="•"/>
            </a:pPr>
            <a:r>
              <a:rPr lang="en-GB" sz="2000" dirty="0">
                <a:ea typeface="+mn-lt"/>
                <a:cs typeface="+mn-lt"/>
              </a:rPr>
              <a:t>The neuron varies seemingly linearly across the [[ ]] environment.</a:t>
            </a:r>
            <a:endParaRPr lang="en-US" sz="2000" dirty="0">
              <a:ea typeface="+mn-lt"/>
              <a:cs typeface="+mn-lt"/>
            </a:endParaRPr>
          </a:p>
          <a:p>
            <a:pPr lvl="1">
              <a:buFont typeface="Arial"/>
              <a:buChar char="•"/>
            </a:pPr>
            <a:r>
              <a:rPr lang="en-GB" sz="2000" dirty="0">
                <a:ea typeface="+mn-lt"/>
                <a:cs typeface="+mn-lt"/>
              </a:rPr>
              <a:t>Its activation is giving the RNN a time-aligned coordinate system across the [[ ]] scope. </a:t>
            </a:r>
          </a:p>
          <a:p>
            <a:pPr lvl="1"/>
            <a:endParaRPr lang="en-GB" sz="2000" dirty="0">
              <a:cs typeface="Calibri"/>
            </a:endParaRPr>
          </a:p>
          <a:p>
            <a:endParaRPr lang="en-IN" dirty="0"/>
          </a:p>
        </p:txBody>
      </p:sp>
      <p:pic>
        <p:nvPicPr>
          <p:cNvPr id="4" name="Picture 2">
            <a:extLst>
              <a:ext uri="{FF2B5EF4-FFF2-40B4-BE49-F238E27FC236}">
                <a16:creationId xmlns:a16="http://schemas.microsoft.com/office/drawing/2014/main" id="{C763F115-82E1-4222-8C65-83C2742E0C26}"/>
              </a:ext>
            </a:extLst>
          </p:cNvPr>
          <p:cNvPicPr>
            <a:picLocks noChangeAspect="1"/>
          </p:cNvPicPr>
          <p:nvPr/>
        </p:nvPicPr>
        <p:blipFill>
          <a:blip r:embed="rId2"/>
          <a:stretch>
            <a:fillRect/>
          </a:stretch>
        </p:blipFill>
        <p:spPr>
          <a:xfrm>
            <a:off x="677334" y="695325"/>
            <a:ext cx="8766453" cy="2070651"/>
          </a:xfrm>
          <a:prstGeom prst="rect">
            <a:avLst/>
          </a:prstGeom>
        </p:spPr>
      </p:pic>
    </p:spTree>
    <p:extLst>
      <p:ext uri="{BB962C8B-B14F-4D97-AF65-F5344CB8AC3E}">
        <p14:creationId xmlns:p14="http://schemas.microsoft.com/office/powerpoint/2010/main" val="3481117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111AB-1642-4748-A25D-2A71D801D9C5}"/>
              </a:ext>
            </a:extLst>
          </p:cNvPr>
          <p:cNvSpPr>
            <a:spLocks noGrp="1"/>
          </p:cNvSpPr>
          <p:nvPr>
            <p:ph type="title"/>
          </p:nvPr>
        </p:nvSpPr>
        <p:spPr>
          <a:xfrm>
            <a:off x="677334" y="609600"/>
            <a:ext cx="160866" cy="207038"/>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403F984C-A635-4DA5-9FD7-851C5AC7DAD3}"/>
              </a:ext>
            </a:extLst>
          </p:cNvPr>
          <p:cNvSpPr>
            <a:spLocks noGrp="1"/>
          </p:cNvSpPr>
          <p:nvPr>
            <p:ph idx="1"/>
          </p:nvPr>
        </p:nvSpPr>
        <p:spPr>
          <a:xfrm>
            <a:off x="677334" y="3495675"/>
            <a:ext cx="8596668" cy="2574262"/>
          </a:xfrm>
        </p:spPr>
        <p:txBody>
          <a:bodyPr/>
          <a:lstStyle/>
          <a:p>
            <a:pPr marL="285750" indent="-285750">
              <a:buFont typeface="Arial"/>
              <a:buChar char="•"/>
            </a:pPr>
            <a:r>
              <a:rPr lang="en-GB" dirty="0">
                <a:ea typeface="+mn-lt"/>
                <a:cs typeface="+mn-lt"/>
              </a:rPr>
              <a:t>The neuron is relatively silent but sharply turns off right after the first "w" in the "www" sequence</a:t>
            </a:r>
          </a:p>
          <a:p>
            <a:pPr marL="285750" indent="-285750">
              <a:buFont typeface="Arial"/>
              <a:buChar char="•"/>
            </a:pPr>
            <a:r>
              <a:rPr lang="en-GB" dirty="0">
                <a:ea typeface="+mn-lt"/>
                <a:cs typeface="+mn-lt"/>
              </a:rPr>
              <a:t>The RNN might be using this neuron to count up how far in the "www" sequence it is, so that it can know whether it should emit another "w", or if it should start the URL</a:t>
            </a:r>
          </a:p>
          <a:p>
            <a:endParaRPr lang="en-IN" dirty="0"/>
          </a:p>
        </p:txBody>
      </p:sp>
      <p:pic>
        <p:nvPicPr>
          <p:cNvPr id="5" name="Picture 2" descr="A close up of a keyboard&#10;&#10;Description generated with very high confidence">
            <a:extLst>
              <a:ext uri="{FF2B5EF4-FFF2-40B4-BE49-F238E27FC236}">
                <a16:creationId xmlns:a16="http://schemas.microsoft.com/office/drawing/2014/main" id="{15295769-9AFE-426C-8794-178C4122EAE4}"/>
              </a:ext>
            </a:extLst>
          </p:cNvPr>
          <p:cNvPicPr>
            <a:picLocks noChangeAspect="1"/>
          </p:cNvPicPr>
          <p:nvPr/>
        </p:nvPicPr>
        <p:blipFill>
          <a:blip r:embed="rId2"/>
          <a:stretch>
            <a:fillRect/>
          </a:stretch>
        </p:blipFill>
        <p:spPr>
          <a:xfrm>
            <a:off x="677334" y="1567558"/>
            <a:ext cx="10613857" cy="1177196"/>
          </a:xfrm>
          <a:prstGeom prst="rect">
            <a:avLst/>
          </a:prstGeom>
        </p:spPr>
      </p:pic>
    </p:spTree>
    <p:extLst>
      <p:ext uri="{BB962C8B-B14F-4D97-AF65-F5344CB8AC3E}">
        <p14:creationId xmlns:p14="http://schemas.microsoft.com/office/powerpoint/2010/main" val="831978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51AE-6CD7-4D1C-BC6A-D6B5CE84CFF0}"/>
              </a:ext>
            </a:extLst>
          </p:cNvPr>
          <p:cNvSpPr>
            <a:spLocks noGrp="1"/>
          </p:cNvSpPr>
          <p:nvPr>
            <p:ph type="title" idx="4294967295"/>
          </p:nvPr>
        </p:nvSpPr>
        <p:spPr>
          <a:xfrm flipV="1">
            <a:off x="0" y="561975"/>
            <a:ext cx="1409700" cy="80963"/>
          </a:xfrm>
        </p:spPr>
        <p:txBody>
          <a:bodyPr>
            <a:normAutofit fontScale="90000"/>
          </a:bodyPr>
          <a:lstStyle/>
          <a:p>
            <a:r>
              <a:rPr lang="en-IN" dirty="0"/>
              <a:t>  </a:t>
            </a:r>
          </a:p>
        </p:txBody>
      </p:sp>
      <p:pic>
        <p:nvPicPr>
          <p:cNvPr id="4" name="Content Placeholder 3">
            <a:extLst>
              <a:ext uri="{FF2B5EF4-FFF2-40B4-BE49-F238E27FC236}">
                <a16:creationId xmlns:a16="http://schemas.microsoft.com/office/drawing/2014/main" id="{638FD72E-7AD4-4BE0-A9FA-0DE7361FEDB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631950"/>
            <a:ext cx="7562850" cy="3821113"/>
          </a:xfrm>
        </p:spPr>
      </p:pic>
    </p:spTree>
    <p:extLst>
      <p:ext uri="{BB962C8B-B14F-4D97-AF65-F5344CB8AC3E}">
        <p14:creationId xmlns:p14="http://schemas.microsoft.com/office/powerpoint/2010/main" val="12614387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8741-4873-4FF6-9869-410E6DD41F90}"/>
              </a:ext>
            </a:extLst>
          </p:cNvPr>
          <p:cNvSpPr>
            <a:spLocks noGrp="1"/>
          </p:cNvSpPr>
          <p:nvPr>
            <p:ph type="title"/>
          </p:nvPr>
        </p:nvSpPr>
        <p:spPr/>
        <p:txBody>
          <a:bodyPr/>
          <a:lstStyle/>
          <a:p>
            <a:r>
              <a:rPr lang="en-GB" dirty="0">
                <a:cs typeface="Calibri Light"/>
              </a:rPr>
              <a:t>Condensed Visualization</a:t>
            </a:r>
            <a:endParaRPr lang="en-IN" dirty="0"/>
          </a:p>
        </p:txBody>
      </p:sp>
      <p:sp>
        <p:nvSpPr>
          <p:cNvPr id="3" name="Content Placeholder 2">
            <a:extLst>
              <a:ext uri="{FF2B5EF4-FFF2-40B4-BE49-F238E27FC236}">
                <a16:creationId xmlns:a16="http://schemas.microsoft.com/office/drawing/2014/main" id="{070C7514-271B-4B5E-9347-3533ECF93026}"/>
              </a:ext>
            </a:extLst>
          </p:cNvPr>
          <p:cNvSpPr>
            <a:spLocks noGrp="1"/>
          </p:cNvSpPr>
          <p:nvPr>
            <p:ph idx="1"/>
          </p:nvPr>
        </p:nvSpPr>
        <p:spPr/>
        <p:txBody>
          <a:bodyPr/>
          <a:lstStyle/>
          <a:p>
            <a:pPr>
              <a:buFont typeface="Arial" panose="020B0604020202020204" pitchFamily="34" charset="0"/>
              <a:buChar char="•"/>
            </a:pPr>
            <a:r>
              <a:rPr lang="en-GB" dirty="0">
                <a:ea typeface="+mn-lt"/>
                <a:cs typeface="+mn-lt"/>
              </a:rPr>
              <a:t>We can also condense this visualization by excluding the most likely predictions and only visualize the text, coloured by activations of a cell</a:t>
            </a:r>
          </a:p>
          <a:p>
            <a:pPr>
              <a:buFont typeface="Arial" panose="020B0604020202020204" pitchFamily="34" charset="0"/>
              <a:buChar char="•"/>
            </a:pPr>
            <a:endParaRPr lang="en-GB" dirty="0">
              <a:cs typeface="Calibri"/>
            </a:endParaRPr>
          </a:p>
          <a:p>
            <a:pPr>
              <a:buFont typeface="Arial" panose="020B0604020202020204" pitchFamily="34" charset="0"/>
              <a:buChar char="•"/>
            </a:pPr>
            <a:r>
              <a:rPr lang="en-GB" dirty="0">
                <a:cs typeface="Calibri"/>
              </a:rPr>
              <a:t>This representation shows how large portions of data do not do anything interpretable</a:t>
            </a:r>
          </a:p>
          <a:p>
            <a:pPr>
              <a:buFont typeface="Arial" panose="020B0604020202020204" pitchFamily="34" charset="0"/>
              <a:buChar char="•"/>
            </a:pPr>
            <a:endParaRPr lang="en-GB" dirty="0">
              <a:cs typeface="Calibri"/>
            </a:endParaRPr>
          </a:p>
          <a:p>
            <a:pPr>
              <a:buFont typeface="Arial" panose="020B0604020202020204" pitchFamily="34" charset="0"/>
              <a:buChar char="•"/>
            </a:pPr>
            <a:r>
              <a:rPr lang="en-GB" dirty="0">
                <a:cs typeface="Calibri"/>
              </a:rPr>
              <a:t>However, 5% of the data learned quite interesting and interpretable problems.</a:t>
            </a:r>
          </a:p>
          <a:p>
            <a:endParaRPr lang="en-IN" dirty="0"/>
          </a:p>
        </p:txBody>
      </p:sp>
    </p:spTree>
    <p:extLst>
      <p:ext uri="{BB962C8B-B14F-4D97-AF65-F5344CB8AC3E}">
        <p14:creationId xmlns:p14="http://schemas.microsoft.com/office/powerpoint/2010/main" val="1031764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B22B166D-CF4C-4AD1-82F2-266881F5417B}"/>
              </a:ext>
            </a:extLst>
          </p:cNvPr>
          <p:cNvPicPr>
            <a:picLocks noChangeAspect="1"/>
          </p:cNvPicPr>
          <p:nvPr/>
        </p:nvPicPr>
        <p:blipFill>
          <a:blip r:embed="rId2"/>
          <a:stretch>
            <a:fillRect/>
          </a:stretch>
        </p:blipFill>
        <p:spPr>
          <a:xfrm>
            <a:off x="791077" y="145109"/>
            <a:ext cx="7505698" cy="6567782"/>
          </a:xfrm>
          <a:prstGeom prst="rect">
            <a:avLst/>
          </a:prstGeom>
        </p:spPr>
      </p:pic>
    </p:spTree>
    <p:extLst>
      <p:ext uri="{BB962C8B-B14F-4D97-AF65-F5344CB8AC3E}">
        <p14:creationId xmlns:p14="http://schemas.microsoft.com/office/powerpoint/2010/main" val="2659237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screenshot&#10;&#10;Description generated with very high confidence">
            <a:extLst>
              <a:ext uri="{FF2B5EF4-FFF2-40B4-BE49-F238E27FC236}">
                <a16:creationId xmlns:a16="http://schemas.microsoft.com/office/drawing/2014/main" id="{57239112-2809-4EED-B42E-0BAA9CFE1D29}"/>
              </a:ext>
            </a:extLst>
          </p:cNvPr>
          <p:cNvPicPr>
            <a:picLocks noChangeAspect="1"/>
          </p:cNvPicPr>
          <p:nvPr/>
        </p:nvPicPr>
        <p:blipFill>
          <a:blip r:embed="rId2"/>
          <a:stretch>
            <a:fillRect/>
          </a:stretch>
        </p:blipFill>
        <p:spPr>
          <a:xfrm>
            <a:off x="1296989" y="145109"/>
            <a:ext cx="5816093" cy="6567782"/>
          </a:xfrm>
          <a:prstGeom prst="rect">
            <a:avLst/>
          </a:prstGeom>
        </p:spPr>
      </p:pic>
    </p:spTree>
    <p:extLst>
      <p:ext uri="{BB962C8B-B14F-4D97-AF65-F5344CB8AC3E}">
        <p14:creationId xmlns:p14="http://schemas.microsoft.com/office/powerpoint/2010/main" val="2562142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stract image">
            <a:extLst>
              <a:ext uri="{FF2B5EF4-FFF2-40B4-BE49-F238E27FC236}">
                <a16:creationId xmlns:a16="http://schemas.microsoft.com/office/drawing/2014/main" id="{918A4102-270B-47DA-B930-02660F8A7E0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3" name="Title 1">
            <a:extLst>
              <a:ext uri="{FF2B5EF4-FFF2-40B4-BE49-F238E27FC236}">
                <a16:creationId xmlns:a16="http://schemas.microsoft.com/office/drawing/2014/main" id="{59F0B8D7-C7C7-4E31-987A-C3006C691A15}"/>
              </a:ext>
            </a:extLst>
          </p:cNvPr>
          <p:cNvSpPr txBox="1">
            <a:spLocks/>
          </p:cNvSpPr>
          <p:nvPr/>
        </p:nvSpPr>
        <p:spPr>
          <a:xfrm>
            <a:off x="3292561" y="2845594"/>
            <a:ext cx="5606877" cy="1166812"/>
          </a:xfrm>
          <a:prstGeom prst="rect">
            <a:avLst/>
          </a:prstGeom>
          <a:solidFill>
            <a:schemeClr val="tx1"/>
          </a:solidFill>
          <a:ln>
            <a:noFill/>
          </a:ln>
          <a:effectLst/>
        </p:spPr>
        <p:txBody>
          <a:bodyPr>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000" dirty="0">
                <a:solidFill>
                  <a:schemeClr val="bg1"/>
                </a:solidFill>
                <a:latin typeface="Century Gothic" panose="020B0502020202020204" pitchFamily="34" charset="0"/>
              </a:rPr>
              <a:t>Thank You</a:t>
            </a:r>
            <a:endParaRPr lang="en-US" sz="6000" dirty="0">
              <a:solidFill>
                <a:schemeClr val="bg1"/>
              </a:solidFill>
            </a:endParaRPr>
          </a:p>
        </p:txBody>
      </p:sp>
    </p:spTree>
    <p:extLst>
      <p:ext uri="{BB962C8B-B14F-4D97-AF65-F5344CB8AC3E}">
        <p14:creationId xmlns:p14="http://schemas.microsoft.com/office/powerpoint/2010/main" val="1176367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2F6DFC-1C5C-440B-9517-EC3569A14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644" y="857250"/>
            <a:ext cx="6900711" cy="4864979"/>
          </a:xfrm>
          <a:prstGeom prst="rect">
            <a:avLst/>
          </a:prstGeom>
        </p:spPr>
      </p:pic>
    </p:spTree>
    <p:extLst>
      <p:ext uri="{BB962C8B-B14F-4D97-AF65-F5344CB8AC3E}">
        <p14:creationId xmlns:p14="http://schemas.microsoft.com/office/powerpoint/2010/main" val="439304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EA20D0-4ACE-40FB-ADAD-F3E77253F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3" y="131662"/>
            <a:ext cx="9187417" cy="3950039"/>
          </a:xfrm>
          <a:prstGeom prst="rect">
            <a:avLst/>
          </a:prstGeom>
        </p:spPr>
      </p:pic>
      <p:pic>
        <p:nvPicPr>
          <p:cNvPr id="3" name="Picture 2">
            <a:extLst>
              <a:ext uri="{FF2B5EF4-FFF2-40B4-BE49-F238E27FC236}">
                <a16:creationId xmlns:a16="http://schemas.microsoft.com/office/drawing/2014/main" id="{BB9791DD-E001-42C2-A9C1-E2C0D6921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15" y="4614847"/>
            <a:ext cx="6092353" cy="619141"/>
          </a:xfrm>
          <a:prstGeom prst="rect">
            <a:avLst/>
          </a:prstGeom>
        </p:spPr>
      </p:pic>
    </p:spTree>
    <p:extLst>
      <p:ext uri="{BB962C8B-B14F-4D97-AF65-F5344CB8AC3E}">
        <p14:creationId xmlns:p14="http://schemas.microsoft.com/office/powerpoint/2010/main" val="2007532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ED4A-3BA9-45B9-89F8-06FF2038CBCE}"/>
              </a:ext>
            </a:extLst>
          </p:cNvPr>
          <p:cNvSpPr>
            <a:spLocks noGrp="1"/>
          </p:cNvSpPr>
          <p:nvPr>
            <p:ph type="title"/>
          </p:nvPr>
        </p:nvSpPr>
        <p:spPr/>
        <p:txBody>
          <a:bodyPr/>
          <a:lstStyle/>
          <a:p>
            <a:r>
              <a:rPr lang="en-IN" dirty="0"/>
              <a:t>RNN Block</a:t>
            </a:r>
          </a:p>
        </p:txBody>
      </p:sp>
      <p:pic>
        <p:nvPicPr>
          <p:cNvPr id="5" name="Content Placeholder 4">
            <a:extLst>
              <a:ext uri="{FF2B5EF4-FFF2-40B4-BE49-F238E27FC236}">
                <a16:creationId xmlns:a16="http://schemas.microsoft.com/office/drawing/2014/main" id="{DD3B8198-4B09-4EA6-9E36-2D51990A7DF4}"/>
              </a:ext>
            </a:extLst>
          </p:cNvPr>
          <p:cNvPicPr>
            <a:picLocks noGrp="1" noChangeAspect="1"/>
          </p:cNvPicPr>
          <p:nvPr>
            <p:ph idx="1"/>
          </p:nvPr>
        </p:nvPicPr>
        <p:blipFill>
          <a:blip r:embed="rId2"/>
          <a:stretch>
            <a:fillRect/>
          </a:stretch>
        </p:blipFill>
        <p:spPr>
          <a:xfrm>
            <a:off x="677863" y="2400142"/>
            <a:ext cx="8596312" cy="3402329"/>
          </a:xfrm>
        </p:spPr>
      </p:pic>
    </p:spTree>
    <p:extLst>
      <p:ext uri="{BB962C8B-B14F-4D97-AF65-F5344CB8AC3E}">
        <p14:creationId xmlns:p14="http://schemas.microsoft.com/office/powerpoint/2010/main" val="1923415865"/>
      </p:ext>
    </p:extLst>
  </p:cSld>
  <p:clrMapOvr>
    <a:masterClrMapping/>
  </p:clrMapOvr>
</p:sld>
</file>

<file path=ppt/theme/theme1.xml><?xml version="1.0" encoding="utf-8"?>
<a:theme xmlns:a="http://schemas.openxmlformats.org/drawingml/2006/main" name="Face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set">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phClr">
                <a:shade val="30000"/>
              </a:schemeClr>
            </a:contourClr>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1434</Words>
  <Application>Microsoft Office PowerPoint</Application>
  <PresentationFormat>Widescreen</PresentationFormat>
  <Paragraphs>213</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Microsoft YaHei</vt:lpstr>
      <vt:lpstr>Arial</vt:lpstr>
      <vt:lpstr>Century Gothic</vt:lpstr>
      <vt:lpstr>Georgia</vt:lpstr>
      <vt:lpstr>Trebuchet MS</vt:lpstr>
      <vt:lpstr>Wingdings 3</vt:lpstr>
      <vt:lpstr>Facet</vt:lpstr>
      <vt:lpstr> RECURRENT  NEURAL NETWORKS  The Unreasonable Effectiveness </vt:lpstr>
      <vt:lpstr>Why do we need RNNs ?</vt:lpstr>
      <vt:lpstr>The Chef Problem (MLP)</vt:lpstr>
      <vt:lpstr>    </vt:lpstr>
      <vt:lpstr>The Chef Problem (RNN)</vt:lpstr>
      <vt:lpstr>  </vt:lpstr>
      <vt:lpstr>PowerPoint Presentation</vt:lpstr>
      <vt:lpstr>PowerPoint Presentation</vt:lpstr>
      <vt:lpstr>RNN Block</vt:lpstr>
      <vt:lpstr> Character Language Models</vt:lpstr>
      <vt:lpstr>Training Process</vt:lpstr>
      <vt:lpstr>Model Representation</vt:lpstr>
      <vt:lpstr>Advanced RNN Models</vt:lpstr>
      <vt:lpstr>The Vanishing Gradient Problem</vt:lpstr>
      <vt:lpstr>PowerPoint Presentation</vt:lpstr>
      <vt:lpstr>Gated Recurrent Unit (GRU) </vt:lpstr>
      <vt:lpstr>Update Gate</vt:lpstr>
      <vt:lpstr>Reset Gate</vt:lpstr>
      <vt:lpstr>Current Memory Content</vt:lpstr>
      <vt:lpstr>Final Memory</vt:lpstr>
      <vt:lpstr>GRU Block</vt:lpstr>
      <vt:lpstr>Long Short Term Memory</vt:lpstr>
      <vt:lpstr>Forget Gate</vt:lpstr>
      <vt:lpstr>Output Gate</vt:lpstr>
      <vt:lpstr>Output of LSTM</vt:lpstr>
      <vt:lpstr>LSTM Block</vt:lpstr>
      <vt:lpstr>The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Paul Graham Essay Generator</vt:lpstr>
      <vt:lpstr>PowerPoint Presentation</vt:lpstr>
      <vt:lpstr>PowerPoint Presentation</vt:lpstr>
      <vt:lpstr>PowerPoint Presentation</vt:lpstr>
      <vt:lpstr>Model</vt:lpstr>
      <vt:lpstr>Loss </vt:lpstr>
      <vt:lpstr>Temperature </vt:lpstr>
      <vt:lpstr>Output </vt:lpstr>
      <vt:lpstr>Wikipedia</vt:lpstr>
      <vt:lpstr> </vt:lpstr>
      <vt:lpstr> </vt:lpstr>
      <vt:lpstr>Our Wikipedia Output</vt:lpstr>
      <vt:lpstr>Linux Source Code</vt:lpstr>
      <vt:lpstr> </vt:lpstr>
      <vt:lpstr>Our Linux Source Code Output</vt:lpstr>
      <vt:lpstr>Generating Baby Names</vt:lpstr>
      <vt:lpstr>The Evolution of Samples while Training</vt:lpstr>
      <vt:lpstr> </vt:lpstr>
      <vt:lpstr> </vt:lpstr>
      <vt:lpstr>Visualizing the Predictions and the Neuron firings in the RNN </vt:lpstr>
      <vt:lpstr>   </vt:lpstr>
      <vt:lpstr> </vt:lpstr>
      <vt:lpstr>  </vt:lpstr>
      <vt:lpstr>  </vt:lpstr>
      <vt:lpstr>Condensed Visualization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2020-03-28T02:20:28Z</dcterms:created>
  <dcterms:modified xsi:type="dcterms:W3CDTF">2020-03-28T08:13:48Z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